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verpass Light" charset="1" panose="00000400000000000000"/>
      <p:regular r:id="rId10"/>
    </p:embeddedFont>
    <p:embeddedFont>
      <p:font typeface="Overpass Light Bold" charset="1" panose="00000500000000000000"/>
      <p:regular r:id="rId11"/>
    </p:embeddedFont>
    <p:embeddedFont>
      <p:font typeface="Overpass Light Italics" charset="1" panose="00000400000000000000"/>
      <p:regular r:id="rId12"/>
    </p:embeddedFont>
    <p:embeddedFont>
      <p:font typeface="Overpass Light Bold Italics" charset="1" panose="00000500000000000000"/>
      <p:regular r:id="rId13"/>
    </p:embeddedFont>
    <p:embeddedFont>
      <p:font typeface="Cormorant Garamond" charset="1" panose="00000500000000000000"/>
      <p:regular r:id="rId14"/>
    </p:embeddedFont>
    <p:embeddedFont>
      <p:font typeface="Cormorant Garamond Bold" charset="1" panose="00000800000000000000"/>
      <p:regular r:id="rId15"/>
    </p:embeddedFont>
    <p:embeddedFont>
      <p:font typeface="Cormorant Garamond Italics" charset="1" panose="00000500000000000000"/>
      <p:regular r:id="rId16"/>
    </p:embeddedFont>
    <p:embeddedFont>
      <p:font typeface="Cormorant Garamond Bold Italics" charset="1" panose="00000800000000000000"/>
      <p:regular r:id="rId17"/>
    </p:embeddedFont>
    <p:embeddedFont>
      <p:font typeface="Cormorant Garamond Light" charset="1" panose="00000400000000000000"/>
      <p:regular r:id="rId18"/>
    </p:embeddedFont>
    <p:embeddedFont>
      <p:font typeface="Cormorant Garamond Light Italics" charset="1" panose="00000400000000000000"/>
      <p:regular r:id="rId19"/>
    </p:embeddedFont>
    <p:embeddedFont>
      <p:font typeface="Cormorant Garamond Medium" charset="1" panose="00000600000000000000"/>
      <p:regular r:id="rId20"/>
    </p:embeddedFont>
    <p:embeddedFont>
      <p:font typeface="Cormorant Garamond Medium Italics" charset="1" panose="00000600000000000000"/>
      <p:regular r:id="rId21"/>
    </p:embeddedFont>
    <p:embeddedFont>
      <p:font typeface="Cormorant Garamond Semi-Bold" charset="1" panose="00000700000000000000"/>
      <p:regular r:id="rId22"/>
    </p:embeddedFont>
    <p:embeddedFont>
      <p:font typeface="Cormorant Garamond Semi-Bold Italics" charset="1" panose="000007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028700" y="8833539"/>
            <a:ext cx="16230600" cy="703233"/>
            <a:chOff x="0" y="0"/>
            <a:chExt cx="21640800" cy="937643"/>
          </a:xfrm>
        </p:grpSpPr>
        <p:sp>
          <p:nvSpPr>
            <p:cNvPr name="AutoShape 3" id="3"/>
            <p:cNvSpPr/>
            <p:nvPr/>
          </p:nvSpPr>
          <p:spPr>
            <a:xfrm rot="0">
              <a:off x="0" y="0"/>
              <a:ext cx="21640800" cy="41400"/>
            </a:xfrm>
            <a:prstGeom prst="rect">
              <a:avLst/>
            </a:prstGeom>
            <a:solidFill>
              <a:srgbClr val="CDA63C"/>
            </a:solidFill>
          </p:spPr>
        </p:sp>
        <p:sp>
          <p:nvSpPr>
            <p:cNvPr name="TextBox 4" id="4"/>
            <p:cNvSpPr txBox="true"/>
            <p:nvPr/>
          </p:nvSpPr>
          <p:spPr>
            <a:xfrm rot="0">
              <a:off x="0" y="319814"/>
              <a:ext cx="13063310" cy="617829"/>
            </a:xfrm>
            <a:prstGeom prst="rect">
              <a:avLst/>
            </a:prstGeom>
          </p:spPr>
          <p:txBody>
            <a:bodyPr anchor="t" rtlCol="false" tIns="0" lIns="0" bIns="0" rIns="0">
              <a:spAutoFit/>
            </a:bodyPr>
            <a:lstStyle/>
            <a:p>
              <a:pPr>
                <a:lnSpc>
                  <a:spcPts val="3500"/>
                </a:lnSpc>
                <a:spcBef>
                  <a:spcPct val="0"/>
                </a:spcBef>
              </a:pPr>
              <a:r>
                <a:rPr lang="en-US" sz="2500">
                  <a:solidFill>
                    <a:srgbClr val="1A1B18"/>
                  </a:solidFill>
                  <a:latin typeface="Overpass Light"/>
                </a:rPr>
                <a:t>25 Agustus 2023</a:t>
              </a:r>
            </a:p>
          </p:txBody>
        </p:sp>
        <p:sp>
          <p:nvSpPr>
            <p:cNvPr name="TextBox 5" id="5"/>
            <p:cNvSpPr txBox="true"/>
            <p:nvPr/>
          </p:nvSpPr>
          <p:spPr>
            <a:xfrm rot="0">
              <a:off x="15852433" y="476445"/>
              <a:ext cx="5788367" cy="361718"/>
            </a:xfrm>
            <a:prstGeom prst="rect">
              <a:avLst/>
            </a:prstGeom>
          </p:spPr>
          <p:txBody>
            <a:bodyPr anchor="t" rtlCol="false" tIns="0" lIns="0" bIns="0" rIns="0">
              <a:spAutoFit/>
            </a:bodyPr>
            <a:lstStyle/>
            <a:p>
              <a:pPr algn="r">
                <a:lnSpc>
                  <a:spcPts val="2099"/>
                </a:lnSpc>
                <a:spcBef>
                  <a:spcPct val="0"/>
                </a:spcBef>
              </a:pPr>
              <a:r>
                <a:rPr lang="en-US" sz="1499" spc="44">
                  <a:solidFill>
                    <a:srgbClr val="1A1B18"/>
                  </a:solidFill>
                  <a:latin typeface="Overpass Light"/>
                </a:rPr>
                <a:t>IZANAGI F.A</a:t>
              </a:r>
            </a:p>
          </p:txBody>
        </p:sp>
      </p:grpSp>
      <p:grpSp>
        <p:nvGrpSpPr>
          <p:cNvPr name="Group 6" id="6"/>
          <p:cNvGrpSpPr/>
          <p:nvPr/>
        </p:nvGrpSpPr>
        <p:grpSpPr>
          <a:xfrm rot="5400000">
            <a:off x="16672463" y="5034406"/>
            <a:ext cx="955485" cy="218188"/>
            <a:chOff x="0" y="0"/>
            <a:chExt cx="1273980" cy="290918"/>
          </a:xfrm>
        </p:grpSpPr>
        <p:grpSp>
          <p:nvGrpSpPr>
            <p:cNvPr name="Group 7" id="7"/>
            <p:cNvGrpSpPr>
              <a:grpSpLocks noChangeAspect="true"/>
            </p:cNvGrpSpPr>
            <p:nvPr/>
          </p:nvGrpSpPr>
          <p:grpSpPr>
            <a:xfrm rot="0">
              <a:off x="983062" y="0"/>
              <a:ext cx="290918" cy="29091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a:grpSpLocks noChangeAspect="true"/>
            </p:cNvGrpSpPr>
            <p:nvPr/>
          </p:nvGrpSpPr>
          <p:grpSpPr>
            <a:xfrm rot="0">
              <a:off x="489944" y="0"/>
              <a:ext cx="290918" cy="290918"/>
              <a:chOff x="0" y="0"/>
              <a:chExt cx="1708150" cy="1708150"/>
            </a:xfrm>
          </p:grpSpPr>
          <p:sp>
            <p:nvSpPr>
              <p:cNvPr name="Freeform 10" id="1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1" id="11"/>
            <p:cNvGrpSpPr/>
            <p:nvPr/>
          </p:nvGrpSpPr>
          <p:grpSpPr>
            <a:xfrm rot="0">
              <a:off x="0" y="1587"/>
              <a:ext cx="287744" cy="28774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grpSp>
      <p:sp>
        <p:nvSpPr>
          <p:cNvPr name="TextBox 13" id="13"/>
          <p:cNvSpPr txBox="true"/>
          <p:nvPr/>
        </p:nvSpPr>
        <p:spPr>
          <a:xfrm rot="0">
            <a:off x="1028700" y="3333445"/>
            <a:ext cx="11716860" cy="3494734"/>
          </a:xfrm>
          <a:prstGeom prst="rect">
            <a:avLst/>
          </a:prstGeom>
        </p:spPr>
        <p:txBody>
          <a:bodyPr anchor="t" rtlCol="false" tIns="0" lIns="0" bIns="0" rIns="0">
            <a:spAutoFit/>
          </a:bodyPr>
          <a:lstStyle/>
          <a:p>
            <a:pPr>
              <a:lnSpc>
                <a:spcPts val="13462"/>
              </a:lnSpc>
            </a:pPr>
            <a:r>
              <a:rPr lang="en-US" sz="13462">
                <a:solidFill>
                  <a:srgbClr val="1A1B18"/>
                </a:solidFill>
                <a:latin typeface="Cormorant Garamond Bold"/>
              </a:rPr>
              <a:t>ETIKA </a:t>
            </a:r>
          </a:p>
          <a:p>
            <a:pPr>
              <a:lnSpc>
                <a:spcPts val="13462"/>
              </a:lnSpc>
            </a:pPr>
            <a:r>
              <a:rPr lang="en-US" sz="13462">
                <a:solidFill>
                  <a:srgbClr val="1A1B18"/>
                </a:solidFill>
                <a:latin typeface="Cormorant Garamond Bold"/>
              </a:rPr>
              <a:t>PROFESI IT</a:t>
            </a:r>
          </a:p>
        </p:txBody>
      </p:sp>
      <p:grpSp>
        <p:nvGrpSpPr>
          <p:cNvPr name="Group 14" id="14"/>
          <p:cNvGrpSpPr/>
          <p:nvPr/>
        </p:nvGrpSpPr>
        <p:grpSpPr>
          <a:xfrm rot="0">
            <a:off x="1028700" y="1028700"/>
            <a:ext cx="907930" cy="896262"/>
            <a:chOff x="0" y="0"/>
            <a:chExt cx="1210574" cy="1195016"/>
          </a:xfrm>
        </p:grpSpPr>
        <p:grpSp>
          <p:nvGrpSpPr>
            <p:cNvPr name="Group 15" id="15"/>
            <p:cNvGrpSpPr/>
            <p:nvPr/>
          </p:nvGrpSpPr>
          <p:grpSpPr>
            <a:xfrm rot="0">
              <a:off x="0" y="0"/>
              <a:ext cx="1210574" cy="1195016"/>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sp>
          <p:nvSpPr>
            <p:cNvPr name="TextBox 17" id="17"/>
            <p:cNvSpPr txBox="true"/>
            <p:nvPr/>
          </p:nvSpPr>
          <p:spPr>
            <a:xfrm rot="0">
              <a:off x="241518" y="321121"/>
              <a:ext cx="727537" cy="587382"/>
            </a:xfrm>
            <a:prstGeom prst="rect">
              <a:avLst/>
            </a:prstGeom>
          </p:spPr>
          <p:txBody>
            <a:bodyPr anchor="t" rtlCol="false" tIns="0" lIns="0" bIns="0" rIns="0">
              <a:spAutoFit/>
            </a:bodyPr>
            <a:lstStyle/>
            <a:p>
              <a:pPr algn="ctr">
                <a:lnSpc>
                  <a:spcPts val="3300"/>
                </a:lnSpc>
              </a:pPr>
            </a:p>
          </p:txBody>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9815645" y="2343150"/>
            <a:ext cx="7443655" cy="5448300"/>
          </a:xfrm>
          <a:prstGeom prst="rect">
            <a:avLst/>
          </a:prstGeom>
        </p:spPr>
        <p:txBody>
          <a:bodyPr anchor="t" rtlCol="false" tIns="0" lIns="0" bIns="0" rIns="0">
            <a:spAutoFit/>
          </a:bodyPr>
          <a:lstStyle/>
          <a:p>
            <a:pPr marL="777240" indent="-388620" lvl="1">
              <a:lnSpc>
                <a:spcPts val="5040"/>
              </a:lnSpc>
              <a:buFont typeface="Arial"/>
              <a:buChar char="•"/>
            </a:pPr>
            <a:r>
              <a:rPr lang="en-US" sz="3600" spc="-53">
                <a:solidFill>
                  <a:srgbClr val="1A1B18"/>
                </a:solidFill>
                <a:latin typeface="Overpass Light Bold"/>
              </a:rPr>
              <a:t>Berkontribusi untuk kehidupan masyarakat yang baik. </a:t>
            </a:r>
          </a:p>
          <a:p>
            <a:pPr marL="842008" indent="-421004" lvl="1">
              <a:lnSpc>
                <a:spcPts val="5459"/>
              </a:lnSpc>
              <a:buFont typeface="Arial"/>
              <a:buChar char="•"/>
            </a:pPr>
            <a:r>
              <a:rPr lang="en-US" sz="3899" spc="-58">
                <a:solidFill>
                  <a:srgbClr val="1A1B18"/>
                </a:solidFill>
                <a:latin typeface="Overpass Light"/>
              </a:rPr>
              <a:t>Menghindari hal-hal yang dapat membahayakan orang lain </a:t>
            </a:r>
          </a:p>
          <a:p>
            <a:pPr marL="842008" indent="-421004" lvl="1">
              <a:lnSpc>
                <a:spcPts val="5459"/>
              </a:lnSpc>
              <a:buFont typeface="Arial"/>
              <a:buChar char="•"/>
            </a:pPr>
            <a:r>
              <a:rPr lang="en-US" sz="3899" spc="-58">
                <a:solidFill>
                  <a:srgbClr val="1A1B18"/>
                </a:solidFill>
                <a:latin typeface="Overpass Light"/>
              </a:rPr>
              <a:t>Jujur dan dapat dipercaya </a:t>
            </a:r>
          </a:p>
          <a:p>
            <a:pPr marL="842008" indent="-421004" lvl="1">
              <a:lnSpc>
                <a:spcPts val="5459"/>
              </a:lnSpc>
              <a:buFont typeface="Arial"/>
              <a:buChar char="•"/>
            </a:pPr>
            <a:r>
              <a:rPr lang="en-US" sz="3899" spc="-58">
                <a:solidFill>
                  <a:srgbClr val="1A1B18"/>
                </a:solidFill>
                <a:latin typeface="Overpass Light"/>
              </a:rPr>
              <a:t>Menghormati privasi orang lain </a:t>
            </a:r>
          </a:p>
          <a:p>
            <a:pPr marL="842008" indent="-421004" lvl="1">
              <a:lnSpc>
                <a:spcPts val="5459"/>
              </a:lnSpc>
              <a:buFont typeface="Arial"/>
              <a:buChar char="•"/>
            </a:pPr>
            <a:r>
              <a:rPr lang="en-US" sz="3899" spc="-58">
                <a:solidFill>
                  <a:srgbClr val="1A1B18"/>
                </a:solidFill>
                <a:latin typeface="Overpass Light"/>
              </a:rPr>
              <a:t>Menghormati kerahasiaan </a:t>
            </a:r>
          </a:p>
        </p:txBody>
      </p:sp>
      <p:sp>
        <p:nvSpPr>
          <p:cNvPr name="TextBox 3" id="3"/>
          <p:cNvSpPr txBox="true"/>
          <p:nvPr/>
        </p:nvSpPr>
        <p:spPr>
          <a:xfrm rot="0">
            <a:off x="1028700" y="4044950"/>
            <a:ext cx="9055579" cy="2263775"/>
          </a:xfrm>
          <a:prstGeom prst="rect">
            <a:avLst/>
          </a:prstGeom>
        </p:spPr>
        <p:txBody>
          <a:bodyPr anchor="t" rtlCol="false" tIns="0" lIns="0" bIns="0" rIns="0">
            <a:spAutoFit/>
          </a:bodyPr>
          <a:lstStyle/>
          <a:p>
            <a:pPr>
              <a:lnSpc>
                <a:spcPts val="8800"/>
              </a:lnSpc>
            </a:pPr>
            <a:r>
              <a:rPr lang="en-US" sz="8000">
                <a:solidFill>
                  <a:srgbClr val="1A1B18"/>
                </a:solidFill>
                <a:latin typeface="Cormorant Garamond Bold"/>
              </a:rPr>
              <a:t>Etika seorang developer</a:t>
            </a:r>
          </a:p>
        </p:txBody>
      </p:sp>
      <p:sp>
        <p:nvSpPr>
          <p:cNvPr name="AutoShape 4" id="4"/>
          <p:cNvSpPr/>
          <p:nvPr/>
        </p:nvSpPr>
        <p:spPr>
          <a:xfrm rot="0">
            <a:off x="1028700" y="8591538"/>
            <a:ext cx="9055579" cy="31072"/>
          </a:xfrm>
          <a:prstGeom prst="rect">
            <a:avLst/>
          </a:prstGeom>
          <a:solidFill>
            <a:srgbClr val="CDA63C"/>
          </a:solidFill>
        </p:spPr>
      </p:sp>
      <p:grpSp>
        <p:nvGrpSpPr>
          <p:cNvPr name="Group 5" id="5"/>
          <p:cNvGrpSpPr/>
          <p:nvPr/>
        </p:nvGrpSpPr>
        <p:grpSpPr>
          <a:xfrm rot="0">
            <a:off x="1028700" y="1028700"/>
            <a:ext cx="907930" cy="905615"/>
            <a:chOff x="0" y="0"/>
            <a:chExt cx="1210574" cy="1207487"/>
          </a:xfrm>
        </p:grpSpPr>
        <p:grpSp>
          <p:nvGrpSpPr>
            <p:cNvPr name="Group 6" id="6"/>
            <p:cNvGrpSpPr/>
            <p:nvPr/>
          </p:nvGrpSpPr>
          <p:grpSpPr>
            <a:xfrm rot="0">
              <a:off x="0" y="0"/>
              <a:ext cx="1210574" cy="120748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sp>
          <p:nvSpPr>
            <p:cNvPr name="TextBox 8" id="8"/>
            <p:cNvSpPr txBox="true"/>
            <p:nvPr/>
          </p:nvSpPr>
          <p:spPr>
            <a:xfrm rot="0">
              <a:off x="241518" y="321121"/>
              <a:ext cx="727537" cy="587382"/>
            </a:xfrm>
            <a:prstGeom prst="rect">
              <a:avLst/>
            </a:prstGeom>
          </p:spPr>
          <p:txBody>
            <a:bodyPr anchor="t" rtlCol="false" tIns="0" lIns="0" bIns="0" rIns="0">
              <a:spAutoFit/>
            </a:bodyPr>
            <a:lstStyle/>
            <a:p>
              <a:pPr algn="ctr">
                <a:lnSpc>
                  <a:spcPts val="3300"/>
                </a:lnSpc>
              </a:pPr>
            </a:p>
          </p:txBody>
        </p:sp>
      </p:grpSp>
      <p:grpSp>
        <p:nvGrpSpPr>
          <p:cNvPr name="Group 9" id="9"/>
          <p:cNvGrpSpPr/>
          <p:nvPr/>
        </p:nvGrpSpPr>
        <p:grpSpPr>
          <a:xfrm rot="-10800000">
            <a:off x="2773338" y="1373571"/>
            <a:ext cx="955485" cy="218188"/>
            <a:chOff x="0" y="0"/>
            <a:chExt cx="1273980" cy="290918"/>
          </a:xfrm>
        </p:grpSpPr>
        <p:grpSp>
          <p:nvGrpSpPr>
            <p:cNvPr name="Group 10" id="10"/>
            <p:cNvGrpSpPr>
              <a:grpSpLocks noChangeAspect="true"/>
            </p:cNvGrpSpPr>
            <p:nvPr/>
          </p:nvGrpSpPr>
          <p:grpSpPr>
            <a:xfrm rot="0">
              <a:off x="983062" y="0"/>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a:grpSpLocks noChangeAspect="true"/>
            </p:cNvGrpSpPr>
            <p:nvPr/>
          </p:nvGrpSpPr>
          <p:grpSpPr>
            <a:xfrm rot="0">
              <a:off x="489944" y="0"/>
              <a:ext cx="290918" cy="290918"/>
              <a:chOff x="0" y="0"/>
              <a:chExt cx="1708150" cy="1708150"/>
            </a:xfrm>
          </p:grpSpPr>
          <p:sp>
            <p:nvSpPr>
              <p:cNvPr name="Freeform 13" id="1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4" id="14"/>
            <p:cNvGrpSpPr/>
            <p:nvPr/>
          </p:nvGrpSpPr>
          <p:grpSpPr>
            <a:xfrm rot="0">
              <a:off x="0" y="1587"/>
              <a:ext cx="287744" cy="28774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1028700" y="2117605"/>
            <a:ext cx="12999682" cy="1357329"/>
          </a:xfrm>
          <a:prstGeom prst="rect">
            <a:avLst/>
          </a:prstGeom>
        </p:spPr>
        <p:txBody>
          <a:bodyPr anchor="t" rtlCol="false" tIns="0" lIns="0" bIns="0" rIns="0">
            <a:spAutoFit/>
          </a:bodyPr>
          <a:lstStyle/>
          <a:p>
            <a:pPr>
              <a:lnSpc>
                <a:spcPts val="10450"/>
              </a:lnSpc>
            </a:pPr>
            <a:r>
              <a:rPr lang="en-US" sz="9500">
                <a:solidFill>
                  <a:srgbClr val="1A1B18"/>
                </a:solidFill>
                <a:latin typeface="Cormorant Garamond Bold"/>
              </a:rPr>
              <a:t> Jenis jenis pelanggaran </a:t>
            </a:r>
          </a:p>
        </p:txBody>
      </p:sp>
      <p:grpSp>
        <p:nvGrpSpPr>
          <p:cNvPr name="Group 3" id="3"/>
          <p:cNvGrpSpPr/>
          <p:nvPr/>
        </p:nvGrpSpPr>
        <p:grpSpPr>
          <a:xfrm rot="0">
            <a:off x="1028700" y="1028700"/>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grpSp>
      <p:sp>
        <p:nvSpPr>
          <p:cNvPr name="AutoShape 10" id="10"/>
          <p:cNvSpPr/>
          <p:nvPr/>
        </p:nvSpPr>
        <p:spPr>
          <a:xfrm rot="0">
            <a:off x="1028700" y="4508025"/>
            <a:ext cx="16230600" cy="29618"/>
          </a:xfrm>
          <a:prstGeom prst="rect">
            <a:avLst/>
          </a:prstGeom>
          <a:solidFill>
            <a:srgbClr val="CDA63C"/>
          </a:solidFill>
        </p:spPr>
      </p:sp>
      <p:sp>
        <p:nvSpPr>
          <p:cNvPr name="TextBox 11" id="11"/>
          <p:cNvSpPr txBox="true"/>
          <p:nvPr/>
        </p:nvSpPr>
        <p:spPr>
          <a:xfrm rot="0">
            <a:off x="1028700" y="5038725"/>
            <a:ext cx="3500901" cy="526415"/>
          </a:xfrm>
          <a:prstGeom prst="rect">
            <a:avLst/>
          </a:prstGeom>
        </p:spPr>
        <p:txBody>
          <a:bodyPr anchor="t" rtlCol="false" tIns="0" lIns="0" bIns="0" rIns="0">
            <a:spAutoFit/>
          </a:bodyPr>
          <a:lstStyle/>
          <a:p>
            <a:pPr marL="604518" indent="-302259" lvl="1">
              <a:lnSpc>
                <a:spcPts val="3639"/>
              </a:lnSpc>
              <a:buFont typeface="Arial"/>
              <a:buChar char="•"/>
            </a:pPr>
            <a:r>
              <a:rPr lang="en-US" sz="2799" spc="-41">
                <a:solidFill>
                  <a:srgbClr val="1A1B18"/>
                </a:solidFill>
                <a:latin typeface="Overpass Light Bold"/>
              </a:rPr>
              <a:t>Hacking</a:t>
            </a:r>
          </a:p>
        </p:txBody>
      </p:sp>
      <p:sp>
        <p:nvSpPr>
          <p:cNvPr name="TextBox 12" id="12"/>
          <p:cNvSpPr txBox="true"/>
          <p:nvPr/>
        </p:nvSpPr>
        <p:spPr>
          <a:xfrm rot="0">
            <a:off x="1028700" y="6273800"/>
            <a:ext cx="7791537" cy="983615"/>
          </a:xfrm>
          <a:prstGeom prst="rect">
            <a:avLst/>
          </a:prstGeom>
        </p:spPr>
        <p:txBody>
          <a:bodyPr anchor="t" rtlCol="false" tIns="0" lIns="0" bIns="0" rIns="0">
            <a:spAutoFit/>
          </a:bodyPr>
          <a:lstStyle/>
          <a:p>
            <a:pPr marL="604518" indent="-302259" lvl="1">
              <a:lnSpc>
                <a:spcPts val="3639"/>
              </a:lnSpc>
              <a:buFont typeface="Arial"/>
              <a:buChar char="•"/>
            </a:pPr>
            <a:r>
              <a:rPr lang="en-US" sz="2799" spc="-41">
                <a:solidFill>
                  <a:srgbClr val="1A1B18"/>
                </a:solidFill>
                <a:latin typeface="Overpass Light Bold"/>
              </a:rPr>
              <a:t>Penggunaan Ilegal atau Tidak Etis dari Teknologi</a:t>
            </a:r>
          </a:p>
        </p:txBody>
      </p:sp>
      <p:sp>
        <p:nvSpPr>
          <p:cNvPr name="TextBox 13" id="13"/>
          <p:cNvSpPr txBox="true"/>
          <p:nvPr/>
        </p:nvSpPr>
        <p:spPr>
          <a:xfrm rot="0">
            <a:off x="3604071" y="5038725"/>
            <a:ext cx="3500901" cy="526415"/>
          </a:xfrm>
          <a:prstGeom prst="rect">
            <a:avLst/>
          </a:prstGeom>
        </p:spPr>
        <p:txBody>
          <a:bodyPr anchor="t" rtlCol="false" tIns="0" lIns="0" bIns="0" rIns="0">
            <a:spAutoFit/>
          </a:bodyPr>
          <a:lstStyle/>
          <a:p>
            <a:pPr marL="604518" indent="-302259" lvl="1">
              <a:lnSpc>
                <a:spcPts val="3639"/>
              </a:lnSpc>
              <a:buFont typeface="Arial"/>
              <a:buChar char="•"/>
            </a:pPr>
            <a:r>
              <a:rPr lang="en-US" sz="2799" spc="-41">
                <a:solidFill>
                  <a:srgbClr val="1A1B18"/>
                </a:solidFill>
                <a:latin typeface="Overpass Light Bold"/>
              </a:rPr>
              <a:t>Cracking</a:t>
            </a:r>
          </a:p>
        </p:txBody>
      </p:sp>
      <p:sp>
        <p:nvSpPr>
          <p:cNvPr name="TextBox 14" id="14"/>
          <p:cNvSpPr txBox="true"/>
          <p:nvPr/>
        </p:nvSpPr>
        <p:spPr>
          <a:xfrm rot="0">
            <a:off x="6670084" y="5038725"/>
            <a:ext cx="3500901" cy="983615"/>
          </a:xfrm>
          <a:prstGeom prst="rect">
            <a:avLst/>
          </a:prstGeom>
        </p:spPr>
        <p:txBody>
          <a:bodyPr anchor="t" rtlCol="false" tIns="0" lIns="0" bIns="0" rIns="0">
            <a:spAutoFit/>
          </a:bodyPr>
          <a:lstStyle/>
          <a:p>
            <a:pPr marL="604518" indent="-302259" lvl="1">
              <a:lnSpc>
                <a:spcPts val="3639"/>
              </a:lnSpc>
              <a:buFont typeface="Arial"/>
              <a:buChar char="•"/>
            </a:pPr>
            <a:r>
              <a:rPr lang="en-US" sz="2799" spc="-41">
                <a:solidFill>
                  <a:srgbClr val="1A1B18"/>
                </a:solidFill>
                <a:latin typeface="Overpass Light Bold"/>
              </a:rPr>
              <a:t>Denial of service attack</a:t>
            </a:r>
          </a:p>
        </p:txBody>
      </p:sp>
      <p:sp>
        <p:nvSpPr>
          <p:cNvPr name="TextBox 15" id="15"/>
          <p:cNvSpPr txBox="true"/>
          <p:nvPr/>
        </p:nvSpPr>
        <p:spPr>
          <a:xfrm rot="0">
            <a:off x="10527482" y="5038725"/>
            <a:ext cx="3500901" cy="526415"/>
          </a:xfrm>
          <a:prstGeom prst="rect">
            <a:avLst/>
          </a:prstGeom>
        </p:spPr>
        <p:txBody>
          <a:bodyPr anchor="t" rtlCol="false" tIns="0" lIns="0" bIns="0" rIns="0">
            <a:spAutoFit/>
          </a:bodyPr>
          <a:lstStyle/>
          <a:p>
            <a:pPr marL="604518" indent="-302259" lvl="1">
              <a:lnSpc>
                <a:spcPts val="3639"/>
              </a:lnSpc>
              <a:buFont typeface="Arial"/>
              <a:buChar char="•"/>
            </a:pPr>
            <a:r>
              <a:rPr lang="en-US" sz="2799" spc="-41">
                <a:solidFill>
                  <a:srgbClr val="1A1B18"/>
                </a:solidFill>
                <a:latin typeface="Overpass Light Bold"/>
              </a:rPr>
              <a:t>Penyebaran virus.</a:t>
            </a:r>
          </a:p>
        </p:txBody>
      </p:sp>
      <p:sp>
        <p:nvSpPr>
          <p:cNvPr name="TextBox 16" id="16"/>
          <p:cNvSpPr txBox="true"/>
          <p:nvPr/>
        </p:nvSpPr>
        <p:spPr>
          <a:xfrm rot="0">
            <a:off x="14028382" y="5038725"/>
            <a:ext cx="3500901" cy="526415"/>
          </a:xfrm>
          <a:prstGeom prst="rect">
            <a:avLst/>
          </a:prstGeom>
        </p:spPr>
        <p:txBody>
          <a:bodyPr anchor="t" rtlCol="false" tIns="0" lIns="0" bIns="0" rIns="0">
            <a:spAutoFit/>
          </a:bodyPr>
          <a:lstStyle/>
          <a:p>
            <a:pPr marL="604518" indent="-302259" lvl="1">
              <a:lnSpc>
                <a:spcPts val="3639"/>
              </a:lnSpc>
              <a:buFont typeface="Arial"/>
              <a:buChar char="•"/>
            </a:pPr>
            <a:r>
              <a:rPr lang="en-US" sz="2799" spc="-41">
                <a:solidFill>
                  <a:srgbClr val="1A1B18"/>
                </a:solidFill>
                <a:latin typeface="Overpass Light Bold"/>
              </a:rPr>
              <a:t>Phising</a:t>
            </a:r>
          </a:p>
        </p:txBody>
      </p:sp>
      <p:grpSp>
        <p:nvGrpSpPr>
          <p:cNvPr name="Group 17" id="17"/>
          <p:cNvGrpSpPr/>
          <p:nvPr/>
        </p:nvGrpSpPr>
        <p:grpSpPr>
          <a:xfrm rot="0">
            <a:off x="16351370" y="1028700"/>
            <a:ext cx="907930" cy="905615"/>
            <a:chOff x="0" y="0"/>
            <a:chExt cx="1210574" cy="1207487"/>
          </a:xfrm>
        </p:grpSpPr>
        <p:grpSp>
          <p:nvGrpSpPr>
            <p:cNvPr name="Group 18" id="18"/>
            <p:cNvGrpSpPr/>
            <p:nvPr/>
          </p:nvGrpSpPr>
          <p:grpSpPr>
            <a:xfrm rot="0">
              <a:off x="0" y="0"/>
              <a:ext cx="1210574" cy="120748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sp>
          <p:nvSpPr>
            <p:cNvPr name="TextBox 20" id="20"/>
            <p:cNvSpPr txBox="true"/>
            <p:nvPr/>
          </p:nvSpPr>
          <p:spPr>
            <a:xfrm rot="0">
              <a:off x="241518" y="321121"/>
              <a:ext cx="727537" cy="587382"/>
            </a:xfrm>
            <a:prstGeom prst="rect">
              <a:avLst/>
            </a:prstGeom>
          </p:spPr>
          <p:txBody>
            <a:bodyPr anchor="t" rtlCol="false" tIns="0" lIns="0" bIns="0" rIns="0">
              <a:spAutoFit/>
            </a:bodyPr>
            <a:lstStyle/>
            <a:p>
              <a:pPr algn="ctr">
                <a:lnSpc>
                  <a:spcPts val="3300"/>
                </a:lnSpc>
              </a:pPr>
            </a:p>
          </p:txBody>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0">
            <a:off x="2232550" y="1028700"/>
            <a:ext cx="28575" cy="8229600"/>
          </a:xfrm>
          <a:prstGeom prst="rect">
            <a:avLst/>
          </a:prstGeom>
          <a:solidFill>
            <a:srgbClr val="CDA63C"/>
          </a:solidFill>
        </p:spPr>
      </p:sp>
      <p:sp>
        <p:nvSpPr>
          <p:cNvPr name="TextBox 3" id="3"/>
          <p:cNvSpPr txBox="true"/>
          <p:nvPr/>
        </p:nvSpPr>
        <p:spPr>
          <a:xfrm rot="0">
            <a:off x="3686019" y="4375687"/>
            <a:ext cx="10915961" cy="1149350"/>
          </a:xfrm>
          <a:prstGeom prst="rect">
            <a:avLst/>
          </a:prstGeom>
        </p:spPr>
        <p:txBody>
          <a:bodyPr anchor="t" rtlCol="false" tIns="0" lIns="0" bIns="0" rIns="0">
            <a:spAutoFit/>
          </a:bodyPr>
          <a:lstStyle/>
          <a:p>
            <a:pPr>
              <a:lnSpc>
                <a:spcPts val="8800"/>
              </a:lnSpc>
            </a:pPr>
            <a:r>
              <a:rPr lang="en-US" sz="8000">
                <a:solidFill>
                  <a:srgbClr val="1A1B18"/>
                </a:solidFill>
                <a:latin typeface="Cormorant Garamond Bold"/>
              </a:rPr>
              <a:t>SEKIAN TERIMAKASIH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Freeform 2" id="2"/>
          <p:cNvSpPr/>
          <p:nvPr/>
        </p:nvSpPr>
        <p:spPr>
          <a:xfrm flipH="false" flipV="false" rot="0">
            <a:off x="839120" y="791560"/>
            <a:ext cx="4556936" cy="8229600"/>
          </a:xfrm>
          <a:custGeom>
            <a:avLst/>
            <a:gdLst/>
            <a:ahLst/>
            <a:cxnLst/>
            <a:rect r="r" b="b" t="t" l="l"/>
            <a:pathLst>
              <a:path h="8229600" w="4556936">
                <a:moveTo>
                  <a:pt x="0" y="0"/>
                </a:moveTo>
                <a:lnTo>
                  <a:pt x="4556935" y="0"/>
                </a:lnTo>
                <a:lnTo>
                  <a:pt x="4556935" y="8229600"/>
                </a:lnTo>
                <a:lnTo>
                  <a:pt x="0" y="8229600"/>
                </a:lnTo>
                <a:lnTo>
                  <a:pt x="0" y="0"/>
                </a:lnTo>
                <a:close/>
              </a:path>
            </a:pathLst>
          </a:custGeom>
          <a:blipFill>
            <a:blip r:embed="rId2"/>
            <a:stretch>
              <a:fillRect l="-127404" t="0" r="-61547" b="0"/>
            </a:stretch>
          </a:blipFill>
        </p:spPr>
      </p:sp>
      <p:grpSp>
        <p:nvGrpSpPr>
          <p:cNvPr name="Group 3" id="3"/>
          <p:cNvGrpSpPr/>
          <p:nvPr/>
        </p:nvGrpSpPr>
        <p:grpSpPr>
          <a:xfrm rot="0">
            <a:off x="16541870" y="1028700"/>
            <a:ext cx="907930" cy="905615"/>
            <a:chOff x="0" y="0"/>
            <a:chExt cx="1210574" cy="1207487"/>
          </a:xfrm>
        </p:grpSpPr>
        <p:grpSp>
          <p:nvGrpSpPr>
            <p:cNvPr name="Group 4" id="4"/>
            <p:cNvGrpSpPr/>
            <p:nvPr/>
          </p:nvGrpSpPr>
          <p:grpSpPr>
            <a:xfrm rot="0">
              <a:off x="0" y="0"/>
              <a:ext cx="1210574" cy="120748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sp>
          <p:nvSpPr>
            <p:cNvPr name="TextBox 6" id="6"/>
            <p:cNvSpPr txBox="true"/>
            <p:nvPr/>
          </p:nvSpPr>
          <p:spPr>
            <a:xfrm rot="0">
              <a:off x="152509" y="321121"/>
              <a:ext cx="905555" cy="587382"/>
            </a:xfrm>
            <a:prstGeom prst="rect">
              <a:avLst/>
            </a:prstGeom>
          </p:spPr>
          <p:txBody>
            <a:bodyPr anchor="t" rtlCol="false" tIns="0" lIns="0" bIns="0" rIns="0">
              <a:spAutoFit/>
            </a:bodyPr>
            <a:lstStyle/>
            <a:p>
              <a:pPr algn="ctr">
                <a:lnSpc>
                  <a:spcPts val="3300"/>
                </a:lnSpc>
              </a:pPr>
            </a:p>
          </p:txBody>
        </p:sp>
      </p:grpSp>
      <p:grpSp>
        <p:nvGrpSpPr>
          <p:cNvPr name="Group 7" id="7"/>
          <p:cNvGrpSpPr/>
          <p:nvPr/>
        </p:nvGrpSpPr>
        <p:grpSpPr>
          <a:xfrm rot="0">
            <a:off x="7015305" y="934307"/>
            <a:ext cx="7200900" cy="8380283"/>
            <a:chOff x="0" y="0"/>
            <a:chExt cx="9601200" cy="11173711"/>
          </a:xfrm>
        </p:grpSpPr>
        <p:sp>
          <p:nvSpPr>
            <p:cNvPr name="TextBox 8" id="8"/>
            <p:cNvSpPr txBox="true"/>
            <p:nvPr/>
          </p:nvSpPr>
          <p:spPr>
            <a:xfrm rot="0">
              <a:off x="0" y="518563"/>
              <a:ext cx="9601200" cy="8396235"/>
            </a:xfrm>
            <a:prstGeom prst="rect">
              <a:avLst/>
            </a:prstGeom>
          </p:spPr>
          <p:txBody>
            <a:bodyPr anchor="t" rtlCol="false" tIns="0" lIns="0" bIns="0" rIns="0">
              <a:spAutoFit/>
            </a:bodyPr>
            <a:lstStyle/>
            <a:p>
              <a:pPr>
                <a:lnSpc>
                  <a:spcPts val="4520"/>
                </a:lnSpc>
              </a:pPr>
              <a:r>
                <a:rPr lang="en-US" sz="3931">
                  <a:solidFill>
                    <a:srgbClr val="1A1B18"/>
                  </a:solidFill>
                  <a:latin typeface="Cormorant Garamond Bold"/>
                </a:rPr>
                <a:t>Etika profesi IT merupakan sekumpulan panduan atau aturan dalam bertindak, supaya dapat menciptakan profesionalisme pada ruang lingkup dan pekerjaan IT. Dengan adanya etika profesi pada bidang tersebut, maka seseorang bisa melakukan tindakan maupun mengambil keputusan profesional, sekaligus menjunjung tinggi nilai-nilai moral.</a:t>
              </a:r>
            </a:p>
          </p:txBody>
        </p:sp>
        <p:sp>
          <p:nvSpPr>
            <p:cNvPr name="TextBox 9" id="9"/>
            <p:cNvSpPr txBox="true"/>
            <p:nvPr/>
          </p:nvSpPr>
          <p:spPr>
            <a:xfrm rot="0">
              <a:off x="0" y="10583207"/>
              <a:ext cx="9601200" cy="591615"/>
            </a:xfrm>
            <a:prstGeom prst="rect">
              <a:avLst/>
            </a:prstGeom>
          </p:spPr>
          <p:txBody>
            <a:bodyPr anchor="t" rtlCol="false" tIns="0" lIns="0" bIns="0" rIns="0">
              <a:spAutoFit/>
            </a:bodyPr>
            <a:lstStyle/>
            <a:p>
              <a:pPr>
                <a:lnSpc>
                  <a:spcPts val="3250"/>
                </a:lnSpc>
              </a:pPr>
            </a:p>
          </p:txBody>
        </p:sp>
        <p:sp>
          <p:nvSpPr>
            <p:cNvPr name="AutoShape 10" id="10"/>
            <p:cNvSpPr/>
            <p:nvPr/>
          </p:nvSpPr>
          <p:spPr>
            <a:xfrm rot="0">
              <a:off x="0" y="10025860"/>
              <a:ext cx="9601200" cy="32635"/>
            </a:xfrm>
            <a:prstGeom prst="rect">
              <a:avLst/>
            </a:prstGeom>
            <a:solidFill>
              <a:srgbClr val="CDA63C"/>
            </a:solidFill>
          </p:spPr>
        </p:sp>
      </p:grpSp>
      <p:sp>
        <p:nvSpPr>
          <p:cNvPr name="AutoShape 11" id="11"/>
          <p:cNvSpPr/>
          <p:nvPr/>
        </p:nvSpPr>
        <p:spPr>
          <a:xfrm rot="-10800000">
            <a:off x="15836375" y="1028700"/>
            <a:ext cx="28575" cy="8229600"/>
          </a:xfrm>
          <a:prstGeom prst="rect">
            <a:avLst/>
          </a:prstGeom>
          <a:solidFill>
            <a:srgbClr val="CDA63C"/>
          </a:solidFill>
        </p:spPr>
      </p:sp>
      <p:grpSp>
        <p:nvGrpSpPr>
          <p:cNvPr name="Group 12" id="12"/>
          <p:cNvGrpSpPr/>
          <p:nvPr/>
        </p:nvGrpSpPr>
        <p:grpSpPr>
          <a:xfrm rot="5400000">
            <a:off x="16518092" y="8671463"/>
            <a:ext cx="955485" cy="218188"/>
            <a:chOff x="0" y="0"/>
            <a:chExt cx="1273980" cy="290918"/>
          </a:xfrm>
        </p:grpSpPr>
        <p:grpSp>
          <p:nvGrpSpPr>
            <p:cNvPr name="Group 13" id="13"/>
            <p:cNvGrpSpPr>
              <a:grpSpLocks noChangeAspect="true"/>
            </p:cNvGrpSpPr>
            <p:nvPr/>
          </p:nvGrpSpPr>
          <p:grpSpPr>
            <a:xfrm rot="0">
              <a:off x="983062" y="0"/>
              <a:ext cx="290918" cy="290918"/>
              <a:chOff x="0" y="0"/>
              <a:chExt cx="1708150" cy="1708150"/>
            </a:xfrm>
          </p:grpSpPr>
          <p:sp>
            <p:nvSpPr>
              <p:cNvPr name="Freeform 14" id="1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5" id="15"/>
            <p:cNvGrpSpPr>
              <a:grpSpLocks noChangeAspect="true"/>
            </p:cNvGrpSpPr>
            <p:nvPr/>
          </p:nvGrpSpPr>
          <p:grpSpPr>
            <a:xfrm rot="0">
              <a:off x="489944" y="0"/>
              <a:ext cx="290918" cy="290918"/>
              <a:chOff x="0" y="0"/>
              <a:chExt cx="1708150" cy="1708150"/>
            </a:xfrm>
          </p:grpSpPr>
          <p:sp>
            <p:nvSpPr>
              <p:cNvPr name="Freeform 16" id="1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7" id="17"/>
            <p:cNvGrpSpPr/>
            <p:nvPr/>
          </p:nvGrpSpPr>
          <p:grpSpPr>
            <a:xfrm rot="0">
              <a:off x="0" y="1587"/>
              <a:ext cx="287744" cy="287744"/>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grpSp>
      <p:sp>
        <p:nvSpPr>
          <p:cNvPr name="TextBox 19" id="19"/>
          <p:cNvSpPr txBox="true"/>
          <p:nvPr/>
        </p:nvSpPr>
        <p:spPr>
          <a:xfrm rot="0">
            <a:off x="16541870" y="4934935"/>
            <a:ext cx="907930" cy="398150"/>
          </a:xfrm>
          <a:prstGeom prst="rect">
            <a:avLst/>
          </a:prstGeom>
        </p:spPr>
        <p:txBody>
          <a:bodyPr anchor="t" rtlCol="false" tIns="0" lIns="0" bIns="0" rIns="0">
            <a:spAutoFit/>
          </a:bodyPr>
          <a:lstStyle/>
          <a:p>
            <a:pPr algn="ctr">
              <a:lnSpc>
                <a:spcPts val="3079"/>
              </a:lnSpc>
            </a:pPr>
            <a:r>
              <a:rPr lang="en-US" sz="2799">
                <a:solidFill>
                  <a:srgbClr val="1A1B18"/>
                </a:solidFill>
                <a:latin typeface="Cormorant Garamond Bold"/>
              </a:rPr>
              <a:t>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2958912" y="1028700"/>
            <a:ext cx="4879951" cy="8229600"/>
          </a:xfrm>
          <a:custGeom>
            <a:avLst/>
            <a:gdLst/>
            <a:ahLst/>
            <a:cxnLst/>
            <a:rect r="r" b="b" t="t" l="l"/>
            <a:pathLst>
              <a:path h="8229600" w="4879951">
                <a:moveTo>
                  <a:pt x="0" y="0"/>
                </a:moveTo>
                <a:lnTo>
                  <a:pt x="4879950" y="0"/>
                </a:lnTo>
                <a:lnTo>
                  <a:pt x="4879950" y="8229600"/>
                </a:lnTo>
                <a:lnTo>
                  <a:pt x="0" y="8229600"/>
                </a:lnTo>
                <a:lnTo>
                  <a:pt x="0" y="0"/>
                </a:lnTo>
                <a:close/>
              </a:path>
            </a:pathLst>
          </a:custGeom>
          <a:blipFill>
            <a:blip r:embed="rId2"/>
            <a:stretch>
              <a:fillRect l="-36743" t="0" r="-116217" b="0"/>
            </a:stretch>
          </a:blipFill>
        </p:spPr>
      </p:sp>
      <p:sp>
        <p:nvSpPr>
          <p:cNvPr name="AutoShape 3" id="3"/>
          <p:cNvSpPr/>
          <p:nvPr/>
        </p:nvSpPr>
        <p:spPr>
          <a:xfrm rot="0">
            <a:off x="2137300" y="1028700"/>
            <a:ext cx="28575" cy="8229600"/>
          </a:xfrm>
          <a:prstGeom prst="rect">
            <a:avLst/>
          </a:prstGeom>
          <a:solidFill>
            <a:srgbClr val="CDA63C"/>
          </a:solidFill>
        </p:spPr>
      </p:sp>
      <p:sp>
        <p:nvSpPr>
          <p:cNvPr name="TextBox 4" id="4"/>
          <p:cNvSpPr txBox="true"/>
          <p:nvPr/>
        </p:nvSpPr>
        <p:spPr>
          <a:xfrm rot="0">
            <a:off x="8745353" y="949995"/>
            <a:ext cx="8513947" cy="836930"/>
          </a:xfrm>
          <a:prstGeom prst="rect">
            <a:avLst/>
          </a:prstGeom>
        </p:spPr>
        <p:txBody>
          <a:bodyPr anchor="t" rtlCol="false" tIns="0" lIns="0" bIns="0" rIns="0">
            <a:spAutoFit/>
          </a:bodyPr>
          <a:lstStyle/>
          <a:p>
            <a:pPr>
              <a:lnSpc>
                <a:spcPts val="6490"/>
              </a:lnSpc>
            </a:pPr>
            <a:r>
              <a:rPr lang="en-US" sz="5900">
                <a:solidFill>
                  <a:srgbClr val="1A1B18"/>
                </a:solidFill>
                <a:latin typeface="Cormorant Garamond Bold"/>
              </a:rPr>
              <a:t>Etika Programmer</a:t>
            </a:r>
          </a:p>
        </p:txBody>
      </p:sp>
      <p:grpSp>
        <p:nvGrpSpPr>
          <p:cNvPr name="Group 5" id="5"/>
          <p:cNvGrpSpPr/>
          <p:nvPr/>
        </p:nvGrpSpPr>
        <p:grpSpPr>
          <a:xfrm rot="0">
            <a:off x="8745353" y="3256373"/>
            <a:ext cx="8513947" cy="883344"/>
            <a:chOff x="0" y="0"/>
            <a:chExt cx="11351929" cy="1177791"/>
          </a:xfrm>
        </p:grpSpPr>
        <p:sp>
          <p:nvSpPr>
            <p:cNvPr name="AutoShape 6" id="6"/>
            <p:cNvSpPr/>
            <p:nvPr/>
          </p:nvSpPr>
          <p:spPr>
            <a:xfrm rot="0">
              <a:off x="0" y="1135139"/>
              <a:ext cx="11351929" cy="42653"/>
            </a:xfrm>
            <a:prstGeom prst="rect">
              <a:avLst/>
            </a:prstGeom>
            <a:solidFill>
              <a:srgbClr val="CDA63C"/>
            </a:solidFill>
          </p:spPr>
        </p:sp>
        <p:sp>
          <p:nvSpPr>
            <p:cNvPr name="TextBox 7" id="7"/>
            <p:cNvSpPr txBox="true"/>
            <p:nvPr/>
          </p:nvSpPr>
          <p:spPr>
            <a:xfrm rot="0">
              <a:off x="0" y="-95250"/>
              <a:ext cx="11351929" cy="967317"/>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1A1B18"/>
                  </a:solidFill>
                  <a:latin typeface="Overpass Light"/>
                </a:rPr>
                <a:t> Seorang programmer tidak boleh menulis kode yang sulit diikuti dengan sengaja.</a:t>
              </a:r>
            </a:p>
          </p:txBody>
        </p:sp>
      </p:grpSp>
      <p:grpSp>
        <p:nvGrpSpPr>
          <p:cNvPr name="Group 8" id="8"/>
          <p:cNvGrpSpPr/>
          <p:nvPr/>
        </p:nvGrpSpPr>
        <p:grpSpPr>
          <a:xfrm rot="0">
            <a:off x="8745353" y="4421022"/>
            <a:ext cx="8513947" cy="883344"/>
            <a:chOff x="0" y="0"/>
            <a:chExt cx="11351929" cy="1177791"/>
          </a:xfrm>
        </p:grpSpPr>
        <p:sp>
          <p:nvSpPr>
            <p:cNvPr name="AutoShape 9" id="9"/>
            <p:cNvSpPr/>
            <p:nvPr/>
          </p:nvSpPr>
          <p:spPr>
            <a:xfrm rot="0">
              <a:off x="0" y="1135139"/>
              <a:ext cx="11351929" cy="42653"/>
            </a:xfrm>
            <a:prstGeom prst="rect">
              <a:avLst/>
            </a:prstGeom>
            <a:solidFill>
              <a:srgbClr val="CDA63C"/>
            </a:solidFill>
          </p:spPr>
        </p:sp>
        <p:sp>
          <p:nvSpPr>
            <p:cNvPr name="TextBox 10" id="10"/>
            <p:cNvSpPr txBox="true"/>
            <p:nvPr/>
          </p:nvSpPr>
          <p:spPr>
            <a:xfrm rot="0">
              <a:off x="0" y="-95250"/>
              <a:ext cx="11351929" cy="967317"/>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1A1B18"/>
                  </a:solidFill>
                  <a:latin typeface="Overpass Light"/>
                </a:rPr>
                <a:t>Seorang programmer tidak boleh menulis dokumentasi yang dengan sengaja untuk membingungkan atau tidak akurat.</a:t>
              </a:r>
            </a:p>
          </p:txBody>
        </p:sp>
      </p:grpSp>
      <p:grpSp>
        <p:nvGrpSpPr>
          <p:cNvPr name="Group 11" id="11"/>
          <p:cNvGrpSpPr/>
          <p:nvPr/>
        </p:nvGrpSpPr>
        <p:grpSpPr>
          <a:xfrm rot="0">
            <a:off x="8745353" y="5585670"/>
            <a:ext cx="8513947" cy="883344"/>
            <a:chOff x="0" y="0"/>
            <a:chExt cx="11351929" cy="1177791"/>
          </a:xfrm>
        </p:grpSpPr>
        <p:sp>
          <p:nvSpPr>
            <p:cNvPr name="AutoShape 12" id="12"/>
            <p:cNvSpPr/>
            <p:nvPr/>
          </p:nvSpPr>
          <p:spPr>
            <a:xfrm rot="0">
              <a:off x="0" y="1135139"/>
              <a:ext cx="11351929" cy="42653"/>
            </a:xfrm>
            <a:prstGeom prst="rect">
              <a:avLst/>
            </a:prstGeom>
            <a:solidFill>
              <a:srgbClr val="CDA63C"/>
            </a:solidFill>
          </p:spPr>
        </p:sp>
        <p:sp>
          <p:nvSpPr>
            <p:cNvPr name="TextBox 13" id="13"/>
            <p:cNvSpPr txBox="true"/>
            <p:nvPr/>
          </p:nvSpPr>
          <p:spPr>
            <a:xfrm rot="0">
              <a:off x="0" y="-95250"/>
              <a:ext cx="11351929" cy="967317"/>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1A1B18"/>
                  </a:solidFill>
                  <a:latin typeface="Overpass Light"/>
                </a:rPr>
                <a:t>Seorang programmer tidak boleh menggunakan ulang kode dengan hak cipta kecuali telah membeli atau meminta ijin.</a:t>
              </a:r>
            </a:p>
          </p:txBody>
        </p:sp>
      </p:grpSp>
      <p:grpSp>
        <p:nvGrpSpPr>
          <p:cNvPr name="Group 14" id="14"/>
          <p:cNvGrpSpPr/>
          <p:nvPr/>
        </p:nvGrpSpPr>
        <p:grpSpPr>
          <a:xfrm rot="0">
            <a:off x="8745353" y="6788419"/>
            <a:ext cx="8513947" cy="530919"/>
            <a:chOff x="0" y="0"/>
            <a:chExt cx="11351929" cy="707891"/>
          </a:xfrm>
        </p:grpSpPr>
        <p:sp>
          <p:nvSpPr>
            <p:cNvPr name="AutoShape 15" id="15"/>
            <p:cNvSpPr/>
            <p:nvPr/>
          </p:nvSpPr>
          <p:spPr>
            <a:xfrm rot="0">
              <a:off x="0" y="665239"/>
              <a:ext cx="11351929" cy="42653"/>
            </a:xfrm>
            <a:prstGeom prst="rect">
              <a:avLst/>
            </a:prstGeom>
            <a:solidFill>
              <a:srgbClr val="CDA63C"/>
            </a:solidFill>
          </p:spPr>
        </p:sp>
        <p:sp>
          <p:nvSpPr>
            <p:cNvPr name="TextBox 16" id="16"/>
            <p:cNvSpPr txBox="true"/>
            <p:nvPr/>
          </p:nvSpPr>
          <p:spPr>
            <a:xfrm rot="0">
              <a:off x="0" y="-95250"/>
              <a:ext cx="11351929" cy="497417"/>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1A1B18"/>
                  </a:solidFill>
                  <a:latin typeface="Overpass Light"/>
                </a:rPr>
                <a:t>Tidak boleh secara asal-asalan menyangkal adanya bug dalam aplikasi.</a:t>
              </a:r>
            </a:p>
          </p:txBody>
        </p:sp>
      </p:grpSp>
      <p:grpSp>
        <p:nvGrpSpPr>
          <p:cNvPr name="Group 17" id="17"/>
          <p:cNvGrpSpPr/>
          <p:nvPr/>
        </p:nvGrpSpPr>
        <p:grpSpPr>
          <a:xfrm rot="0">
            <a:off x="8745353" y="2091725"/>
            <a:ext cx="8513947" cy="883344"/>
            <a:chOff x="0" y="0"/>
            <a:chExt cx="11351929" cy="1177791"/>
          </a:xfrm>
        </p:grpSpPr>
        <p:sp>
          <p:nvSpPr>
            <p:cNvPr name="AutoShape 18" id="18"/>
            <p:cNvSpPr/>
            <p:nvPr/>
          </p:nvSpPr>
          <p:spPr>
            <a:xfrm rot="0">
              <a:off x="0" y="1135139"/>
              <a:ext cx="11351929" cy="42653"/>
            </a:xfrm>
            <a:prstGeom prst="rect">
              <a:avLst/>
            </a:prstGeom>
            <a:solidFill>
              <a:srgbClr val="CDA63C"/>
            </a:solidFill>
          </p:spPr>
        </p:sp>
        <p:sp>
          <p:nvSpPr>
            <p:cNvPr name="TextBox 19" id="19"/>
            <p:cNvSpPr txBox="true"/>
            <p:nvPr/>
          </p:nvSpPr>
          <p:spPr>
            <a:xfrm rot="0">
              <a:off x="0" y="-95250"/>
              <a:ext cx="11351929" cy="967317"/>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1A1B18"/>
                  </a:solidFill>
                  <a:latin typeface="Overpass Light"/>
                </a:rPr>
                <a:t>Seorang programmer tidak boleh membuat atau mendistribusikan Malware.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2958912" y="1028700"/>
            <a:ext cx="4879951" cy="8229600"/>
          </a:xfrm>
          <a:custGeom>
            <a:avLst/>
            <a:gdLst/>
            <a:ahLst/>
            <a:cxnLst/>
            <a:rect r="r" b="b" t="t" l="l"/>
            <a:pathLst>
              <a:path h="8229600" w="4879951">
                <a:moveTo>
                  <a:pt x="0" y="0"/>
                </a:moveTo>
                <a:lnTo>
                  <a:pt x="4879950" y="0"/>
                </a:lnTo>
                <a:lnTo>
                  <a:pt x="4879950" y="8229600"/>
                </a:lnTo>
                <a:lnTo>
                  <a:pt x="0" y="8229600"/>
                </a:lnTo>
                <a:lnTo>
                  <a:pt x="0" y="0"/>
                </a:lnTo>
                <a:close/>
              </a:path>
            </a:pathLst>
          </a:custGeom>
          <a:blipFill>
            <a:blip r:embed="rId2"/>
            <a:stretch>
              <a:fillRect l="-36743" t="0" r="-116217" b="0"/>
            </a:stretch>
          </a:blipFill>
        </p:spPr>
      </p:sp>
      <p:sp>
        <p:nvSpPr>
          <p:cNvPr name="AutoShape 3" id="3"/>
          <p:cNvSpPr/>
          <p:nvPr/>
        </p:nvSpPr>
        <p:spPr>
          <a:xfrm rot="0">
            <a:off x="2137300" y="1028700"/>
            <a:ext cx="28575" cy="8229600"/>
          </a:xfrm>
          <a:prstGeom prst="rect">
            <a:avLst/>
          </a:prstGeom>
          <a:solidFill>
            <a:srgbClr val="CDA63C"/>
          </a:solidFill>
        </p:spPr>
      </p:sp>
      <p:sp>
        <p:nvSpPr>
          <p:cNvPr name="TextBox 4" id="4"/>
          <p:cNvSpPr txBox="true"/>
          <p:nvPr/>
        </p:nvSpPr>
        <p:spPr>
          <a:xfrm rot="0">
            <a:off x="8745353" y="949995"/>
            <a:ext cx="8513947" cy="836930"/>
          </a:xfrm>
          <a:prstGeom prst="rect">
            <a:avLst/>
          </a:prstGeom>
        </p:spPr>
        <p:txBody>
          <a:bodyPr anchor="t" rtlCol="false" tIns="0" lIns="0" bIns="0" rIns="0">
            <a:spAutoFit/>
          </a:bodyPr>
          <a:lstStyle/>
          <a:p>
            <a:pPr>
              <a:lnSpc>
                <a:spcPts val="6490"/>
              </a:lnSpc>
            </a:pPr>
            <a:r>
              <a:rPr lang="en-US" sz="5900">
                <a:solidFill>
                  <a:srgbClr val="1A1B18"/>
                </a:solidFill>
                <a:latin typeface="Cormorant Garamond Bold"/>
              </a:rPr>
              <a:t>Etika pengguna Internet</a:t>
            </a:r>
          </a:p>
        </p:txBody>
      </p:sp>
      <p:grpSp>
        <p:nvGrpSpPr>
          <p:cNvPr name="Group 5" id="5"/>
          <p:cNvGrpSpPr/>
          <p:nvPr/>
        </p:nvGrpSpPr>
        <p:grpSpPr>
          <a:xfrm rot="0">
            <a:off x="8745353" y="3461786"/>
            <a:ext cx="8513947" cy="1940619"/>
            <a:chOff x="0" y="0"/>
            <a:chExt cx="11351929" cy="2587491"/>
          </a:xfrm>
        </p:grpSpPr>
        <p:sp>
          <p:nvSpPr>
            <p:cNvPr name="AutoShape 6" id="6"/>
            <p:cNvSpPr/>
            <p:nvPr/>
          </p:nvSpPr>
          <p:spPr>
            <a:xfrm rot="0">
              <a:off x="0" y="2544839"/>
              <a:ext cx="11351929" cy="42653"/>
            </a:xfrm>
            <a:prstGeom prst="rect">
              <a:avLst/>
            </a:prstGeom>
            <a:solidFill>
              <a:srgbClr val="CDA63C"/>
            </a:solidFill>
          </p:spPr>
        </p:sp>
        <p:sp>
          <p:nvSpPr>
            <p:cNvPr name="TextBox 7" id="7"/>
            <p:cNvSpPr txBox="true"/>
            <p:nvPr/>
          </p:nvSpPr>
          <p:spPr>
            <a:xfrm rot="0">
              <a:off x="0" y="-95250"/>
              <a:ext cx="11351929" cy="2377017"/>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1A1B18"/>
                  </a:solidFill>
                  <a:latin typeface="Overpass Light"/>
                </a:rPr>
                <a:t>Menghindari dan tidak mempublikasi informasi yang memiliki tendensi menyinggung secara langsung dan negatif masalah suku, agama dan ras (SARA), termasuk didalamnya usaha penghinaan, pelecehan, pendiskreditan, penyiksaan serta segala bentuk pelanggaran hak atas perseorangan, kelompok/ lembaga/ institusi lain.</a:t>
              </a:r>
            </a:p>
          </p:txBody>
        </p:sp>
      </p:grpSp>
      <p:grpSp>
        <p:nvGrpSpPr>
          <p:cNvPr name="Group 8" id="8"/>
          <p:cNvGrpSpPr/>
          <p:nvPr/>
        </p:nvGrpSpPr>
        <p:grpSpPr>
          <a:xfrm rot="0">
            <a:off x="8745353" y="5752939"/>
            <a:ext cx="8513947" cy="1235769"/>
            <a:chOff x="0" y="0"/>
            <a:chExt cx="11351929" cy="1647691"/>
          </a:xfrm>
        </p:grpSpPr>
        <p:sp>
          <p:nvSpPr>
            <p:cNvPr name="AutoShape 9" id="9"/>
            <p:cNvSpPr/>
            <p:nvPr/>
          </p:nvSpPr>
          <p:spPr>
            <a:xfrm rot="0">
              <a:off x="0" y="1605039"/>
              <a:ext cx="11351929" cy="42653"/>
            </a:xfrm>
            <a:prstGeom prst="rect">
              <a:avLst/>
            </a:prstGeom>
            <a:solidFill>
              <a:srgbClr val="CDA63C"/>
            </a:solidFill>
          </p:spPr>
        </p:sp>
        <p:sp>
          <p:nvSpPr>
            <p:cNvPr name="TextBox 10" id="10"/>
            <p:cNvSpPr txBox="true"/>
            <p:nvPr/>
          </p:nvSpPr>
          <p:spPr>
            <a:xfrm rot="0">
              <a:off x="0" y="-95250"/>
              <a:ext cx="11351929" cy="1437217"/>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1A1B18"/>
                  </a:solidFill>
                  <a:latin typeface="Overpass Light"/>
                </a:rPr>
                <a:t>Menghindari dan tidak mempublikasikan informasi yang berisi instruksi untuk melakukan perbuatan melawan hukum (illegal) positif di Indonesia dan ketentuan internasional umumnya.</a:t>
              </a:r>
            </a:p>
          </p:txBody>
        </p:sp>
      </p:grpSp>
      <p:grpSp>
        <p:nvGrpSpPr>
          <p:cNvPr name="Group 11" id="11"/>
          <p:cNvGrpSpPr/>
          <p:nvPr/>
        </p:nvGrpSpPr>
        <p:grpSpPr>
          <a:xfrm rot="0">
            <a:off x="8745353" y="7270012"/>
            <a:ext cx="8513947" cy="883344"/>
            <a:chOff x="0" y="0"/>
            <a:chExt cx="11351929" cy="1177791"/>
          </a:xfrm>
        </p:grpSpPr>
        <p:sp>
          <p:nvSpPr>
            <p:cNvPr name="AutoShape 12" id="12"/>
            <p:cNvSpPr/>
            <p:nvPr/>
          </p:nvSpPr>
          <p:spPr>
            <a:xfrm rot="0">
              <a:off x="0" y="1135139"/>
              <a:ext cx="11351929" cy="42653"/>
            </a:xfrm>
            <a:prstGeom prst="rect">
              <a:avLst/>
            </a:prstGeom>
            <a:solidFill>
              <a:srgbClr val="CDA63C"/>
            </a:solidFill>
          </p:spPr>
        </p:sp>
        <p:sp>
          <p:nvSpPr>
            <p:cNvPr name="TextBox 13" id="13"/>
            <p:cNvSpPr txBox="true"/>
            <p:nvPr/>
          </p:nvSpPr>
          <p:spPr>
            <a:xfrm rot="0">
              <a:off x="0" y="-95250"/>
              <a:ext cx="11351929" cy="967317"/>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1A1B18"/>
                  </a:solidFill>
                  <a:latin typeface="Overpass Light"/>
                </a:rPr>
                <a:t> Tidak menampilkan segala bentuk eksploitasi terhadap anak-anak dibawah umur.</a:t>
              </a:r>
            </a:p>
          </p:txBody>
        </p:sp>
      </p:grpSp>
      <p:grpSp>
        <p:nvGrpSpPr>
          <p:cNvPr name="Group 14" id="14"/>
          <p:cNvGrpSpPr/>
          <p:nvPr/>
        </p:nvGrpSpPr>
        <p:grpSpPr>
          <a:xfrm rot="0">
            <a:off x="8745353" y="2158400"/>
            <a:ext cx="8513947" cy="1235769"/>
            <a:chOff x="0" y="0"/>
            <a:chExt cx="11351929" cy="1647691"/>
          </a:xfrm>
        </p:grpSpPr>
        <p:sp>
          <p:nvSpPr>
            <p:cNvPr name="AutoShape 15" id="15"/>
            <p:cNvSpPr/>
            <p:nvPr/>
          </p:nvSpPr>
          <p:spPr>
            <a:xfrm rot="0">
              <a:off x="0" y="1605039"/>
              <a:ext cx="11351929" cy="42653"/>
            </a:xfrm>
            <a:prstGeom prst="rect">
              <a:avLst/>
            </a:prstGeom>
            <a:solidFill>
              <a:srgbClr val="CDA63C"/>
            </a:solidFill>
          </p:spPr>
        </p:sp>
        <p:sp>
          <p:nvSpPr>
            <p:cNvPr name="TextBox 16" id="16"/>
            <p:cNvSpPr txBox="true"/>
            <p:nvPr/>
          </p:nvSpPr>
          <p:spPr>
            <a:xfrm rot="0">
              <a:off x="0" y="-95250"/>
              <a:ext cx="11351929" cy="1437217"/>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1A1B18"/>
                  </a:solidFill>
                  <a:latin typeface="Overpass Light"/>
                </a:rPr>
                <a:t>Menghindari dan tidak mempublikasi informasi yang secara langsung berkaitan dengan masalah pornografi dan nudisme dalam segala bentuk.</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6351370" y="1028700"/>
            <a:ext cx="907930" cy="905615"/>
            <a:chOff x="0" y="0"/>
            <a:chExt cx="1210574" cy="1207487"/>
          </a:xfrm>
        </p:grpSpPr>
        <p:grpSp>
          <p:nvGrpSpPr>
            <p:cNvPr name="Group 3" id="3"/>
            <p:cNvGrpSpPr/>
            <p:nvPr/>
          </p:nvGrpSpPr>
          <p:grpSpPr>
            <a:xfrm rot="0">
              <a:off x="0" y="0"/>
              <a:ext cx="1210574" cy="120748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sp>
          <p:nvSpPr>
            <p:cNvPr name="TextBox 5" id="5"/>
            <p:cNvSpPr txBox="true"/>
            <p:nvPr/>
          </p:nvSpPr>
          <p:spPr>
            <a:xfrm rot="0">
              <a:off x="241518" y="321121"/>
              <a:ext cx="727537" cy="587382"/>
            </a:xfrm>
            <a:prstGeom prst="rect">
              <a:avLst/>
            </a:prstGeom>
          </p:spPr>
          <p:txBody>
            <a:bodyPr anchor="t" rtlCol="false" tIns="0" lIns="0" bIns="0" rIns="0">
              <a:spAutoFit/>
            </a:bodyPr>
            <a:lstStyle/>
            <a:p>
              <a:pPr algn="ctr">
                <a:lnSpc>
                  <a:spcPts val="3300"/>
                </a:lnSpc>
              </a:pPr>
            </a:p>
          </p:txBody>
        </p:sp>
      </p:grpSp>
      <p:sp>
        <p:nvSpPr>
          <p:cNvPr name="AutoShape 6" id="6"/>
          <p:cNvSpPr/>
          <p:nvPr/>
        </p:nvSpPr>
        <p:spPr>
          <a:xfrm rot="0">
            <a:off x="1028700" y="4482453"/>
            <a:ext cx="16230600" cy="29294"/>
          </a:xfrm>
          <a:prstGeom prst="rect">
            <a:avLst/>
          </a:prstGeom>
          <a:solidFill>
            <a:srgbClr val="CDA63C"/>
          </a:solidFill>
        </p:spPr>
      </p:sp>
      <p:sp>
        <p:nvSpPr>
          <p:cNvPr name="TextBox 7" id="7"/>
          <p:cNvSpPr txBox="true"/>
          <p:nvPr/>
        </p:nvSpPr>
        <p:spPr>
          <a:xfrm rot="0">
            <a:off x="1028700" y="2003305"/>
            <a:ext cx="12855623" cy="1149350"/>
          </a:xfrm>
          <a:prstGeom prst="rect">
            <a:avLst/>
          </a:prstGeom>
        </p:spPr>
        <p:txBody>
          <a:bodyPr anchor="t" rtlCol="false" tIns="0" lIns="0" bIns="0" rIns="0">
            <a:spAutoFit/>
          </a:bodyPr>
          <a:lstStyle/>
          <a:p>
            <a:pPr>
              <a:lnSpc>
                <a:spcPts val="8800"/>
              </a:lnSpc>
            </a:pPr>
            <a:r>
              <a:rPr lang="en-US" sz="8000">
                <a:solidFill>
                  <a:srgbClr val="1A1B18"/>
                </a:solidFill>
                <a:latin typeface="Cormorant Garamond Bold"/>
              </a:rPr>
              <a:t>Beberapa aspek profesi etika IT </a:t>
            </a:r>
          </a:p>
        </p:txBody>
      </p:sp>
      <p:sp>
        <p:nvSpPr>
          <p:cNvPr name="TextBox 8" id="8"/>
          <p:cNvSpPr txBox="true"/>
          <p:nvPr/>
        </p:nvSpPr>
        <p:spPr>
          <a:xfrm rot="0">
            <a:off x="1717915" y="5146256"/>
            <a:ext cx="3133725" cy="775335"/>
          </a:xfrm>
          <a:prstGeom prst="rect">
            <a:avLst/>
          </a:prstGeom>
        </p:spPr>
        <p:txBody>
          <a:bodyPr anchor="t" rtlCol="false" tIns="0" lIns="0" bIns="0" rIns="0">
            <a:spAutoFit/>
          </a:bodyPr>
          <a:lstStyle/>
          <a:p>
            <a:pPr marL="906780" indent="-453390" lvl="1">
              <a:lnSpc>
                <a:spcPts val="5460"/>
              </a:lnSpc>
              <a:buFont typeface="Arial"/>
              <a:buChar char="•"/>
            </a:pPr>
            <a:r>
              <a:rPr lang="en-US" sz="4200" spc="-63">
                <a:solidFill>
                  <a:srgbClr val="1A1B18"/>
                </a:solidFill>
                <a:latin typeface="Overpass Light Bold"/>
              </a:rPr>
              <a:t>Kejujuran</a:t>
            </a:r>
          </a:p>
        </p:txBody>
      </p:sp>
      <p:sp>
        <p:nvSpPr>
          <p:cNvPr name="TextBox 9" id="9"/>
          <p:cNvSpPr txBox="true"/>
          <p:nvPr/>
        </p:nvSpPr>
        <p:spPr>
          <a:xfrm rot="0">
            <a:off x="9455221" y="6559766"/>
            <a:ext cx="6784876" cy="775335"/>
          </a:xfrm>
          <a:prstGeom prst="rect">
            <a:avLst/>
          </a:prstGeom>
        </p:spPr>
        <p:txBody>
          <a:bodyPr anchor="t" rtlCol="false" tIns="0" lIns="0" bIns="0" rIns="0">
            <a:spAutoFit/>
          </a:bodyPr>
          <a:lstStyle/>
          <a:p>
            <a:pPr marL="906780" indent="-453390" lvl="1">
              <a:lnSpc>
                <a:spcPts val="5460"/>
              </a:lnSpc>
              <a:buFont typeface="Arial"/>
              <a:buChar char="•"/>
            </a:pPr>
            <a:r>
              <a:rPr lang="en-US" sz="4200" spc="-63">
                <a:solidFill>
                  <a:srgbClr val="1A1B18"/>
                </a:solidFill>
                <a:latin typeface="Overpass Light Bold"/>
              </a:rPr>
              <a:t>Kerja Tim dan Kolaborasi:</a:t>
            </a:r>
          </a:p>
        </p:txBody>
      </p:sp>
      <p:sp>
        <p:nvSpPr>
          <p:cNvPr name="TextBox 10" id="10"/>
          <p:cNvSpPr txBox="true"/>
          <p:nvPr/>
        </p:nvSpPr>
        <p:spPr>
          <a:xfrm rot="0">
            <a:off x="9455221" y="5146256"/>
            <a:ext cx="5254526" cy="775335"/>
          </a:xfrm>
          <a:prstGeom prst="rect">
            <a:avLst/>
          </a:prstGeom>
        </p:spPr>
        <p:txBody>
          <a:bodyPr anchor="t" rtlCol="false" tIns="0" lIns="0" bIns="0" rIns="0">
            <a:spAutoFit/>
          </a:bodyPr>
          <a:lstStyle/>
          <a:p>
            <a:pPr marL="906780" indent="-453390" lvl="1">
              <a:lnSpc>
                <a:spcPts val="5460"/>
              </a:lnSpc>
              <a:buFont typeface="Arial"/>
              <a:buChar char="•"/>
            </a:pPr>
            <a:r>
              <a:rPr lang="en-US" sz="4200" spc="-63">
                <a:solidFill>
                  <a:srgbClr val="1A1B18"/>
                </a:solidFill>
                <a:latin typeface="Overpass Light Bold"/>
              </a:rPr>
              <a:t>Komunikasi Efektif</a:t>
            </a:r>
          </a:p>
        </p:txBody>
      </p:sp>
      <p:sp>
        <p:nvSpPr>
          <p:cNvPr name="TextBox 11" id="11"/>
          <p:cNvSpPr txBox="true"/>
          <p:nvPr/>
        </p:nvSpPr>
        <p:spPr>
          <a:xfrm rot="0">
            <a:off x="1717915" y="6559766"/>
            <a:ext cx="7426085" cy="1461135"/>
          </a:xfrm>
          <a:prstGeom prst="rect">
            <a:avLst/>
          </a:prstGeom>
        </p:spPr>
        <p:txBody>
          <a:bodyPr anchor="t" rtlCol="false" tIns="0" lIns="0" bIns="0" rIns="0">
            <a:spAutoFit/>
          </a:bodyPr>
          <a:lstStyle/>
          <a:p>
            <a:pPr marL="906780" indent="-453390" lvl="1">
              <a:lnSpc>
                <a:spcPts val="5460"/>
              </a:lnSpc>
              <a:buFont typeface="Arial"/>
              <a:buChar char="•"/>
            </a:pPr>
            <a:r>
              <a:rPr lang="en-US" sz="4200" spc="-63">
                <a:solidFill>
                  <a:srgbClr val="1A1B18"/>
                </a:solidFill>
                <a:latin typeface="Overpass Light Bold"/>
              </a:rPr>
              <a:t>Bertanggung Jawab terhadap Pengguna</a:t>
            </a:r>
          </a:p>
        </p:txBody>
      </p:sp>
      <p:grpSp>
        <p:nvGrpSpPr>
          <p:cNvPr name="Group 12" id="12"/>
          <p:cNvGrpSpPr/>
          <p:nvPr/>
        </p:nvGrpSpPr>
        <p:grpSpPr>
          <a:xfrm rot="5400000">
            <a:off x="16672463" y="8671463"/>
            <a:ext cx="955485" cy="218188"/>
            <a:chOff x="0" y="0"/>
            <a:chExt cx="1273980" cy="290918"/>
          </a:xfrm>
        </p:grpSpPr>
        <p:grpSp>
          <p:nvGrpSpPr>
            <p:cNvPr name="Group 13" id="13"/>
            <p:cNvGrpSpPr>
              <a:grpSpLocks noChangeAspect="true"/>
            </p:cNvGrpSpPr>
            <p:nvPr/>
          </p:nvGrpSpPr>
          <p:grpSpPr>
            <a:xfrm rot="0">
              <a:off x="983062" y="0"/>
              <a:ext cx="290918" cy="290918"/>
              <a:chOff x="0" y="0"/>
              <a:chExt cx="1708150" cy="1708150"/>
            </a:xfrm>
          </p:grpSpPr>
          <p:sp>
            <p:nvSpPr>
              <p:cNvPr name="Freeform 14" id="1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5" id="15"/>
            <p:cNvGrpSpPr>
              <a:grpSpLocks noChangeAspect="true"/>
            </p:cNvGrpSpPr>
            <p:nvPr/>
          </p:nvGrpSpPr>
          <p:grpSpPr>
            <a:xfrm rot="0">
              <a:off x="489944" y="0"/>
              <a:ext cx="290918" cy="290918"/>
              <a:chOff x="0" y="0"/>
              <a:chExt cx="1708150" cy="1708150"/>
            </a:xfrm>
          </p:grpSpPr>
          <p:sp>
            <p:nvSpPr>
              <p:cNvPr name="Freeform 16" id="1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7" id="17"/>
            <p:cNvGrpSpPr/>
            <p:nvPr/>
          </p:nvGrpSpPr>
          <p:grpSpPr>
            <a:xfrm rot="0">
              <a:off x="0" y="1587"/>
              <a:ext cx="287744" cy="287744"/>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3681323" y="2003305"/>
            <a:ext cx="11738426" cy="1149350"/>
          </a:xfrm>
          <a:prstGeom prst="rect">
            <a:avLst/>
          </a:prstGeom>
        </p:spPr>
        <p:txBody>
          <a:bodyPr anchor="t" rtlCol="false" tIns="0" lIns="0" bIns="0" rIns="0">
            <a:spAutoFit/>
          </a:bodyPr>
          <a:lstStyle/>
          <a:p>
            <a:pPr>
              <a:lnSpc>
                <a:spcPts val="8800"/>
              </a:lnSpc>
            </a:pPr>
            <a:r>
              <a:rPr lang="en-US" sz="8000">
                <a:solidFill>
                  <a:srgbClr val="1A1B18"/>
                </a:solidFill>
                <a:latin typeface="Cormorant Garamond Bold"/>
              </a:rPr>
              <a:t>Kejujuran</a:t>
            </a:r>
          </a:p>
        </p:txBody>
      </p:sp>
      <p:grpSp>
        <p:nvGrpSpPr>
          <p:cNvPr name="Group 3" id="3"/>
          <p:cNvGrpSpPr/>
          <p:nvPr/>
        </p:nvGrpSpPr>
        <p:grpSpPr>
          <a:xfrm rot="0">
            <a:off x="1028700" y="1028700"/>
            <a:ext cx="907930" cy="905615"/>
            <a:chOff x="0" y="0"/>
            <a:chExt cx="1210574" cy="1207487"/>
          </a:xfrm>
        </p:grpSpPr>
        <p:grpSp>
          <p:nvGrpSpPr>
            <p:cNvPr name="Group 4" id="4"/>
            <p:cNvGrpSpPr/>
            <p:nvPr/>
          </p:nvGrpSpPr>
          <p:grpSpPr>
            <a:xfrm rot="0">
              <a:off x="0" y="0"/>
              <a:ext cx="1210574" cy="120748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sp>
          <p:nvSpPr>
            <p:cNvPr name="TextBox 6" id="6"/>
            <p:cNvSpPr txBox="true"/>
            <p:nvPr/>
          </p:nvSpPr>
          <p:spPr>
            <a:xfrm rot="0">
              <a:off x="241518" y="321121"/>
              <a:ext cx="727537" cy="587382"/>
            </a:xfrm>
            <a:prstGeom prst="rect">
              <a:avLst/>
            </a:prstGeom>
          </p:spPr>
          <p:txBody>
            <a:bodyPr anchor="t" rtlCol="false" tIns="0" lIns="0" bIns="0" rIns="0">
              <a:spAutoFit/>
            </a:bodyPr>
            <a:lstStyle/>
            <a:p>
              <a:pPr algn="ctr">
                <a:lnSpc>
                  <a:spcPts val="3300"/>
                </a:lnSpc>
              </a:pPr>
            </a:p>
          </p:txBody>
        </p:sp>
      </p:grpSp>
      <p:grpSp>
        <p:nvGrpSpPr>
          <p:cNvPr name="Group 7" id="7"/>
          <p:cNvGrpSpPr/>
          <p:nvPr/>
        </p:nvGrpSpPr>
        <p:grpSpPr>
          <a:xfrm rot="-5400000">
            <a:off x="1004923" y="8671463"/>
            <a:ext cx="955485" cy="218188"/>
            <a:chOff x="0" y="0"/>
            <a:chExt cx="1273980" cy="290918"/>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0"/>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grpSp>
      <p:sp>
        <p:nvSpPr>
          <p:cNvPr name="TextBox 14" id="14"/>
          <p:cNvSpPr txBox="true"/>
          <p:nvPr/>
        </p:nvSpPr>
        <p:spPr>
          <a:xfrm rot="0">
            <a:off x="16541870" y="1085626"/>
            <a:ext cx="717430" cy="398150"/>
          </a:xfrm>
          <a:prstGeom prst="rect">
            <a:avLst/>
          </a:prstGeom>
        </p:spPr>
        <p:txBody>
          <a:bodyPr anchor="t" rtlCol="false" tIns="0" lIns="0" bIns="0" rIns="0">
            <a:spAutoFit/>
          </a:bodyPr>
          <a:lstStyle/>
          <a:p>
            <a:pPr algn="r">
              <a:lnSpc>
                <a:spcPts val="3080"/>
              </a:lnSpc>
            </a:pPr>
            <a:r>
              <a:rPr lang="en-US" sz="2800">
                <a:solidFill>
                  <a:srgbClr val="1A1B18"/>
                </a:solidFill>
                <a:latin typeface="Cormorant Garamond Bold"/>
              </a:rPr>
              <a:t>RT</a:t>
            </a:r>
          </a:p>
        </p:txBody>
      </p:sp>
      <p:sp>
        <p:nvSpPr>
          <p:cNvPr name="AutoShape 15" id="15"/>
          <p:cNvSpPr/>
          <p:nvPr/>
        </p:nvSpPr>
        <p:spPr>
          <a:xfrm rot="0">
            <a:off x="3537127" y="3874677"/>
            <a:ext cx="13577977" cy="31099"/>
          </a:xfrm>
          <a:prstGeom prst="rect">
            <a:avLst/>
          </a:prstGeom>
          <a:solidFill>
            <a:srgbClr val="CDA63C"/>
          </a:solidFill>
        </p:spPr>
      </p:sp>
      <p:sp>
        <p:nvSpPr>
          <p:cNvPr name="TextBox 16" id="16"/>
          <p:cNvSpPr txBox="true"/>
          <p:nvPr/>
        </p:nvSpPr>
        <p:spPr>
          <a:xfrm rot="0">
            <a:off x="3537127" y="4496327"/>
            <a:ext cx="13577977" cy="35293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1A1B18"/>
                </a:solidFill>
                <a:latin typeface="Overpass Light Bold"/>
              </a:rPr>
              <a:t>Perlindungan Data:</a:t>
            </a:r>
            <a:r>
              <a:rPr lang="en-US" sz="2799">
                <a:solidFill>
                  <a:srgbClr val="1A1B18"/>
                </a:solidFill>
                <a:latin typeface="Overpass Light"/>
              </a:rPr>
              <a:t> Menjaga kerahasiaan data sensitif dan tidak memanipulasi atau menggunakan data untuk tujuan pribadi atau tidak etis.</a:t>
            </a:r>
          </a:p>
          <a:p>
            <a:pPr marL="604519" indent="-302260" lvl="1">
              <a:lnSpc>
                <a:spcPts val="3919"/>
              </a:lnSpc>
              <a:buFont typeface="Arial"/>
              <a:buChar char="•"/>
            </a:pPr>
            <a:r>
              <a:rPr lang="en-US" sz="2799">
                <a:solidFill>
                  <a:srgbClr val="1A1B18"/>
                </a:solidFill>
                <a:latin typeface="Overpass Light"/>
              </a:rPr>
              <a:t> </a:t>
            </a:r>
            <a:r>
              <a:rPr lang="en-US" sz="2799">
                <a:solidFill>
                  <a:srgbClr val="1A1B18"/>
                </a:solidFill>
                <a:latin typeface="Overpass Light Bold"/>
              </a:rPr>
              <a:t>Pengakuan Kesalahan: </a:t>
            </a:r>
            <a:r>
              <a:rPr lang="en-US" sz="2799">
                <a:solidFill>
                  <a:srgbClr val="1A1B18"/>
                </a:solidFill>
                <a:latin typeface="Overpass Light"/>
              </a:rPr>
              <a:t>Mengakui dan mengambil tanggung jawab atas kesalahan yang dilakukan. Tidak menyembunyikan atau menyalahkan orang lain.</a:t>
            </a:r>
          </a:p>
          <a:p>
            <a:pPr marL="604519" indent="-302260" lvl="1">
              <a:lnSpc>
                <a:spcPts val="3919"/>
              </a:lnSpc>
              <a:buFont typeface="Arial"/>
              <a:buChar char="•"/>
            </a:pPr>
            <a:r>
              <a:rPr lang="en-US" sz="2799">
                <a:solidFill>
                  <a:srgbClr val="1A1B18"/>
                </a:solidFill>
                <a:latin typeface="Overpass Light Bold"/>
              </a:rPr>
              <a:t>Keterbukaan: </a:t>
            </a:r>
            <a:r>
              <a:rPr lang="en-US" sz="2799">
                <a:solidFill>
                  <a:srgbClr val="1A1B18"/>
                </a:solidFill>
                <a:latin typeface="Overpass Light"/>
              </a:rPr>
              <a:t> Berkomunikasi dengan jujur dan terbuka kepada rekan kerja, klien, dan pengguna tentang situasi yang relevan, termasuk masalah atau tantangan yang mungkin muncul.</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3681323" y="2003305"/>
            <a:ext cx="11738426" cy="1149350"/>
          </a:xfrm>
          <a:prstGeom prst="rect">
            <a:avLst/>
          </a:prstGeom>
        </p:spPr>
        <p:txBody>
          <a:bodyPr anchor="t" rtlCol="false" tIns="0" lIns="0" bIns="0" rIns="0">
            <a:spAutoFit/>
          </a:bodyPr>
          <a:lstStyle/>
          <a:p>
            <a:pPr>
              <a:lnSpc>
                <a:spcPts val="8800"/>
              </a:lnSpc>
            </a:pPr>
            <a:r>
              <a:rPr lang="en-US" sz="8000">
                <a:solidFill>
                  <a:srgbClr val="1A1B18"/>
                </a:solidFill>
                <a:latin typeface="Cormorant Garamond Bold"/>
              </a:rPr>
              <a:t>Komunikasi Efektif</a:t>
            </a:r>
          </a:p>
        </p:txBody>
      </p:sp>
      <p:grpSp>
        <p:nvGrpSpPr>
          <p:cNvPr name="Group 3" id="3"/>
          <p:cNvGrpSpPr/>
          <p:nvPr/>
        </p:nvGrpSpPr>
        <p:grpSpPr>
          <a:xfrm rot="0">
            <a:off x="1028700" y="1028700"/>
            <a:ext cx="907930" cy="905615"/>
            <a:chOff x="0" y="0"/>
            <a:chExt cx="1210574" cy="1207487"/>
          </a:xfrm>
        </p:grpSpPr>
        <p:grpSp>
          <p:nvGrpSpPr>
            <p:cNvPr name="Group 4" id="4"/>
            <p:cNvGrpSpPr/>
            <p:nvPr/>
          </p:nvGrpSpPr>
          <p:grpSpPr>
            <a:xfrm rot="0">
              <a:off x="0" y="0"/>
              <a:ext cx="1210574" cy="120748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sp>
          <p:nvSpPr>
            <p:cNvPr name="TextBox 6" id="6"/>
            <p:cNvSpPr txBox="true"/>
            <p:nvPr/>
          </p:nvSpPr>
          <p:spPr>
            <a:xfrm rot="0">
              <a:off x="241518" y="321121"/>
              <a:ext cx="727537" cy="587382"/>
            </a:xfrm>
            <a:prstGeom prst="rect">
              <a:avLst/>
            </a:prstGeom>
          </p:spPr>
          <p:txBody>
            <a:bodyPr anchor="t" rtlCol="false" tIns="0" lIns="0" bIns="0" rIns="0">
              <a:spAutoFit/>
            </a:bodyPr>
            <a:lstStyle/>
            <a:p>
              <a:pPr algn="ctr">
                <a:lnSpc>
                  <a:spcPts val="3300"/>
                </a:lnSpc>
              </a:pPr>
            </a:p>
          </p:txBody>
        </p:sp>
      </p:grpSp>
      <p:grpSp>
        <p:nvGrpSpPr>
          <p:cNvPr name="Group 7" id="7"/>
          <p:cNvGrpSpPr/>
          <p:nvPr/>
        </p:nvGrpSpPr>
        <p:grpSpPr>
          <a:xfrm rot="-5400000">
            <a:off x="1004923" y="8671463"/>
            <a:ext cx="955485" cy="218188"/>
            <a:chOff x="0" y="0"/>
            <a:chExt cx="1273980" cy="290918"/>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0"/>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grpSp>
      <p:sp>
        <p:nvSpPr>
          <p:cNvPr name="TextBox 14" id="14"/>
          <p:cNvSpPr txBox="true"/>
          <p:nvPr/>
        </p:nvSpPr>
        <p:spPr>
          <a:xfrm rot="0">
            <a:off x="16541870" y="1085626"/>
            <a:ext cx="717430" cy="398150"/>
          </a:xfrm>
          <a:prstGeom prst="rect">
            <a:avLst/>
          </a:prstGeom>
        </p:spPr>
        <p:txBody>
          <a:bodyPr anchor="t" rtlCol="false" tIns="0" lIns="0" bIns="0" rIns="0">
            <a:spAutoFit/>
          </a:bodyPr>
          <a:lstStyle/>
          <a:p>
            <a:pPr algn="r">
              <a:lnSpc>
                <a:spcPts val="3080"/>
              </a:lnSpc>
            </a:pPr>
            <a:r>
              <a:rPr lang="en-US" sz="2800">
                <a:solidFill>
                  <a:srgbClr val="1A1B18"/>
                </a:solidFill>
                <a:latin typeface="Cormorant Garamond Bold"/>
              </a:rPr>
              <a:t>RT</a:t>
            </a:r>
          </a:p>
        </p:txBody>
      </p:sp>
      <p:sp>
        <p:nvSpPr>
          <p:cNvPr name="AutoShape 15" id="15"/>
          <p:cNvSpPr/>
          <p:nvPr/>
        </p:nvSpPr>
        <p:spPr>
          <a:xfrm rot="0">
            <a:off x="3537127" y="3874677"/>
            <a:ext cx="13577977" cy="31099"/>
          </a:xfrm>
          <a:prstGeom prst="rect">
            <a:avLst/>
          </a:prstGeom>
          <a:solidFill>
            <a:srgbClr val="CDA63C"/>
          </a:solidFill>
        </p:spPr>
      </p:sp>
      <p:sp>
        <p:nvSpPr>
          <p:cNvPr name="TextBox 16" id="16"/>
          <p:cNvSpPr txBox="true"/>
          <p:nvPr/>
        </p:nvSpPr>
        <p:spPr>
          <a:xfrm rot="0">
            <a:off x="3537127" y="4515377"/>
            <a:ext cx="13577977" cy="424434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1A1B18"/>
                </a:solidFill>
                <a:latin typeface="Overpass Light Bold"/>
              </a:rPr>
              <a:t>Berkomunikasi dengan Baik: </a:t>
            </a:r>
            <a:r>
              <a:rPr lang="en-US" sz="2400">
                <a:solidFill>
                  <a:srgbClr val="1A1B18"/>
                </a:solidFill>
                <a:latin typeface="Overpass Light"/>
              </a:rPr>
              <a:t>Ini berarti mampu berinteraksi dengan anggota tim, klien, dan pihak-pihak lain dengan sikap yang sopan, ramah, dan terbuka. Kemampuan untuk menjaga sikap positif dan menghormati pandangan orang lain dapat membantu dalam membangun hubungan profesional yang kuat.</a:t>
            </a:r>
          </a:p>
          <a:p>
            <a:pPr marL="518162" indent="-259081" lvl="1">
              <a:lnSpc>
                <a:spcPts val="3360"/>
              </a:lnSpc>
              <a:buFont typeface="Arial"/>
              <a:buChar char="•"/>
            </a:pPr>
            <a:r>
              <a:rPr lang="en-US" sz="2400">
                <a:solidFill>
                  <a:srgbClr val="1A1B18"/>
                </a:solidFill>
                <a:latin typeface="Overpass Light Bold"/>
              </a:rPr>
              <a:t>Memahami Audiens: </a:t>
            </a:r>
            <a:r>
              <a:rPr lang="en-US" sz="2400">
                <a:solidFill>
                  <a:srgbClr val="1A1B18"/>
                </a:solidFill>
                <a:latin typeface="Overpass Light"/>
              </a:rPr>
              <a:t>Penting untuk memahami siapa yang Anda berbicara atau berkomunikasi. Apakah itu tim internal, klien, atau pihak lain, memahami kebutuhan, latar belakang, dan tujuan mereka dapat membantu Anda berkomunikasi dengan lebih efektif.</a:t>
            </a:r>
          </a:p>
          <a:p>
            <a:pPr marL="518162" indent="-259081" lvl="1">
              <a:lnSpc>
                <a:spcPts val="3360"/>
              </a:lnSpc>
              <a:buFont typeface="Arial"/>
              <a:buChar char="•"/>
            </a:pPr>
            <a:r>
              <a:rPr lang="en-US" sz="2400">
                <a:solidFill>
                  <a:srgbClr val="1A1B18"/>
                </a:solidFill>
                <a:latin typeface="Overpass Light Bold"/>
              </a:rPr>
              <a:t>Memberikan Informasi yang Relevan: </a:t>
            </a:r>
            <a:r>
              <a:rPr lang="en-US" sz="2400">
                <a:solidFill>
                  <a:srgbClr val="1A1B18"/>
                </a:solidFill>
                <a:latin typeface="Overpass Light"/>
              </a:rPr>
              <a:t>Saat berkomunikasi, pastikan bahwa informasi yang Anda sampaikan relevan dengan topik atau pertanyaan yang ada. Hindari memberikan informasi yang tidak perlu atau berlebihan yang dapat membingungkan atau mengganggu audiens.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3537127" y="1095375"/>
            <a:ext cx="11853611" cy="2263775"/>
          </a:xfrm>
          <a:prstGeom prst="rect">
            <a:avLst/>
          </a:prstGeom>
        </p:spPr>
        <p:txBody>
          <a:bodyPr anchor="t" rtlCol="false" tIns="0" lIns="0" bIns="0" rIns="0">
            <a:spAutoFit/>
          </a:bodyPr>
          <a:lstStyle/>
          <a:p>
            <a:pPr>
              <a:lnSpc>
                <a:spcPts val="8800"/>
              </a:lnSpc>
            </a:pPr>
            <a:r>
              <a:rPr lang="en-US" sz="8000">
                <a:solidFill>
                  <a:srgbClr val="1A1B18"/>
                </a:solidFill>
                <a:latin typeface="Cormorant Garamond Bold"/>
              </a:rPr>
              <a:t>Bertanggung Jawab terhadap Pengguna</a:t>
            </a:r>
          </a:p>
        </p:txBody>
      </p:sp>
      <p:grpSp>
        <p:nvGrpSpPr>
          <p:cNvPr name="Group 3" id="3"/>
          <p:cNvGrpSpPr/>
          <p:nvPr/>
        </p:nvGrpSpPr>
        <p:grpSpPr>
          <a:xfrm rot="0">
            <a:off x="1028700" y="1028700"/>
            <a:ext cx="907930" cy="905615"/>
            <a:chOff x="0" y="0"/>
            <a:chExt cx="1210574" cy="1207487"/>
          </a:xfrm>
        </p:grpSpPr>
        <p:grpSp>
          <p:nvGrpSpPr>
            <p:cNvPr name="Group 4" id="4"/>
            <p:cNvGrpSpPr/>
            <p:nvPr/>
          </p:nvGrpSpPr>
          <p:grpSpPr>
            <a:xfrm rot="0">
              <a:off x="0" y="0"/>
              <a:ext cx="1210574" cy="120748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sp>
          <p:nvSpPr>
            <p:cNvPr name="TextBox 6" id="6"/>
            <p:cNvSpPr txBox="true"/>
            <p:nvPr/>
          </p:nvSpPr>
          <p:spPr>
            <a:xfrm rot="0">
              <a:off x="241518" y="321121"/>
              <a:ext cx="727537" cy="587382"/>
            </a:xfrm>
            <a:prstGeom prst="rect">
              <a:avLst/>
            </a:prstGeom>
          </p:spPr>
          <p:txBody>
            <a:bodyPr anchor="t" rtlCol="false" tIns="0" lIns="0" bIns="0" rIns="0">
              <a:spAutoFit/>
            </a:bodyPr>
            <a:lstStyle/>
            <a:p>
              <a:pPr algn="ctr">
                <a:lnSpc>
                  <a:spcPts val="3300"/>
                </a:lnSpc>
              </a:pPr>
            </a:p>
          </p:txBody>
        </p:sp>
      </p:grpSp>
      <p:grpSp>
        <p:nvGrpSpPr>
          <p:cNvPr name="Group 7" id="7"/>
          <p:cNvGrpSpPr/>
          <p:nvPr/>
        </p:nvGrpSpPr>
        <p:grpSpPr>
          <a:xfrm rot="-5400000">
            <a:off x="1004923" y="8671463"/>
            <a:ext cx="955485" cy="218188"/>
            <a:chOff x="0" y="0"/>
            <a:chExt cx="1273980" cy="290918"/>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0"/>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grpSp>
      <p:sp>
        <p:nvSpPr>
          <p:cNvPr name="TextBox 14" id="14"/>
          <p:cNvSpPr txBox="true"/>
          <p:nvPr/>
        </p:nvSpPr>
        <p:spPr>
          <a:xfrm rot="0">
            <a:off x="16541870" y="1085626"/>
            <a:ext cx="717430" cy="398150"/>
          </a:xfrm>
          <a:prstGeom prst="rect">
            <a:avLst/>
          </a:prstGeom>
        </p:spPr>
        <p:txBody>
          <a:bodyPr anchor="t" rtlCol="false" tIns="0" lIns="0" bIns="0" rIns="0">
            <a:spAutoFit/>
          </a:bodyPr>
          <a:lstStyle/>
          <a:p>
            <a:pPr algn="r">
              <a:lnSpc>
                <a:spcPts val="3080"/>
              </a:lnSpc>
            </a:pPr>
            <a:r>
              <a:rPr lang="en-US" sz="2800">
                <a:solidFill>
                  <a:srgbClr val="1A1B18"/>
                </a:solidFill>
                <a:latin typeface="Cormorant Garamond Bold"/>
              </a:rPr>
              <a:t>RT</a:t>
            </a:r>
          </a:p>
        </p:txBody>
      </p:sp>
      <p:sp>
        <p:nvSpPr>
          <p:cNvPr name="AutoShape 15" id="15"/>
          <p:cNvSpPr/>
          <p:nvPr/>
        </p:nvSpPr>
        <p:spPr>
          <a:xfrm rot="0">
            <a:off x="3537127" y="3874677"/>
            <a:ext cx="13577977" cy="31099"/>
          </a:xfrm>
          <a:prstGeom prst="rect">
            <a:avLst/>
          </a:prstGeom>
          <a:solidFill>
            <a:srgbClr val="CDA63C"/>
          </a:solidFill>
        </p:spPr>
      </p:sp>
      <p:sp>
        <p:nvSpPr>
          <p:cNvPr name="TextBox 16" id="16"/>
          <p:cNvSpPr txBox="true"/>
          <p:nvPr/>
        </p:nvSpPr>
        <p:spPr>
          <a:xfrm rot="0">
            <a:off x="3537127" y="4515377"/>
            <a:ext cx="13577977" cy="424434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1A1B18"/>
                </a:solidFill>
                <a:latin typeface="Overpass Light Semi-Bold"/>
              </a:rPr>
              <a:t>Memahami dan Memenuhi Kebutuhan dan Harapan Pengguna:</a:t>
            </a:r>
            <a:r>
              <a:rPr lang="en-US" sz="2400">
                <a:solidFill>
                  <a:srgbClr val="1A1B18"/>
                </a:solidFill>
                <a:latin typeface="Overpass Light"/>
              </a:rPr>
              <a:t> Ini berarti Anda perlu usaha untuk memahami kebutuhan, tujuan, dan harapan pengguna akhir dari produk atau layanan IT yang Anda kembangkan.</a:t>
            </a:r>
          </a:p>
          <a:p>
            <a:pPr marL="518162" indent="-259081" lvl="1">
              <a:lnSpc>
                <a:spcPts val="3360"/>
              </a:lnSpc>
              <a:buFont typeface="Arial"/>
              <a:buChar char="•"/>
            </a:pPr>
            <a:r>
              <a:rPr lang="en-US" sz="2400">
                <a:solidFill>
                  <a:srgbClr val="1A1B18"/>
                </a:solidFill>
                <a:latin typeface="Overpass Light Bold"/>
              </a:rPr>
              <a:t>Keamanan Produk dan Layanan:</a:t>
            </a:r>
            <a:r>
              <a:rPr lang="en-US" sz="2400">
                <a:solidFill>
                  <a:srgbClr val="1A1B18"/>
                </a:solidFill>
                <a:latin typeface="Overpass Light"/>
              </a:rPr>
              <a:t> Pengguna juga memiliki hak untuk merasa aman dalam menggunakan produk atau layanan IT Anda. Ini berarti Anda perlu memastikan bahwa data mereka terlindungi dari ancaman siber dan risiko keamanan lainnya.</a:t>
            </a:r>
          </a:p>
          <a:p>
            <a:pPr marL="518162" indent="-259081" lvl="1">
              <a:lnSpc>
                <a:spcPts val="3360"/>
              </a:lnSpc>
              <a:buFont typeface="Arial"/>
              <a:buChar char="•"/>
            </a:pPr>
            <a:r>
              <a:rPr lang="en-US" sz="2400">
                <a:solidFill>
                  <a:srgbClr val="1A1B18"/>
                </a:solidFill>
                <a:latin typeface="Overpass Light Bold"/>
              </a:rPr>
              <a:t>Kemudahan Penggunaan: </a:t>
            </a:r>
            <a:r>
              <a:rPr lang="en-US" sz="2400">
                <a:solidFill>
                  <a:srgbClr val="1A1B18"/>
                </a:solidFill>
                <a:latin typeface="Overpass Light"/>
              </a:rPr>
              <a:t>Produk atau layanan IT yang kompleks sekalipun seharusnya dapat diakses dan digunakan dengan mudah oleh pengguna. Antarmuka yang intuitif, panduan pengguna yang jelas, dan pengalaman yang lancar harus menjadi prioritas dalam pengembangan. </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3537127" y="2001427"/>
            <a:ext cx="11853611" cy="1149350"/>
          </a:xfrm>
          <a:prstGeom prst="rect">
            <a:avLst/>
          </a:prstGeom>
        </p:spPr>
        <p:txBody>
          <a:bodyPr anchor="t" rtlCol="false" tIns="0" lIns="0" bIns="0" rIns="0">
            <a:spAutoFit/>
          </a:bodyPr>
          <a:lstStyle/>
          <a:p>
            <a:pPr>
              <a:lnSpc>
                <a:spcPts val="8800"/>
              </a:lnSpc>
            </a:pPr>
            <a:r>
              <a:rPr lang="en-US" sz="8000">
                <a:solidFill>
                  <a:srgbClr val="1A1B18"/>
                </a:solidFill>
                <a:latin typeface="Cormorant Garamond Bold"/>
              </a:rPr>
              <a:t>Kerja Tim dan Kolaborasi:</a:t>
            </a:r>
          </a:p>
        </p:txBody>
      </p:sp>
      <p:grpSp>
        <p:nvGrpSpPr>
          <p:cNvPr name="Group 3" id="3"/>
          <p:cNvGrpSpPr/>
          <p:nvPr/>
        </p:nvGrpSpPr>
        <p:grpSpPr>
          <a:xfrm rot="0">
            <a:off x="1028700" y="1028700"/>
            <a:ext cx="907930" cy="905615"/>
            <a:chOff x="0" y="0"/>
            <a:chExt cx="1210574" cy="1207487"/>
          </a:xfrm>
        </p:grpSpPr>
        <p:grpSp>
          <p:nvGrpSpPr>
            <p:cNvPr name="Group 4" id="4"/>
            <p:cNvGrpSpPr/>
            <p:nvPr/>
          </p:nvGrpSpPr>
          <p:grpSpPr>
            <a:xfrm rot="0">
              <a:off x="0" y="0"/>
              <a:ext cx="1210574" cy="120748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sp>
          <p:nvSpPr>
            <p:cNvPr name="TextBox 6" id="6"/>
            <p:cNvSpPr txBox="true"/>
            <p:nvPr/>
          </p:nvSpPr>
          <p:spPr>
            <a:xfrm rot="0">
              <a:off x="241518" y="321121"/>
              <a:ext cx="727537" cy="587382"/>
            </a:xfrm>
            <a:prstGeom prst="rect">
              <a:avLst/>
            </a:prstGeom>
          </p:spPr>
          <p:txBody>
            <a:bodyPr anchor="t" rtlCol="false" tIns="0" lIns="0" bIns="0" rIns="0">
              <a:spAutoFit/>
            </a:bodyPr>
            <a:lstStyle/>
            <a:p>
              <a:pPr algn="ctr">
                <a:lnSpc>
                  <a:spcPts val="3300"/>
                </a:lnSpc>
              </a:pPr>
            </a:p>
          </p:txBody>
        </p:sp>
      </p:grpSp>
      <p:grpSp>
        <p:nvGrpSpPr>
          <p:cNvPr name="Group 7" id="7"/>
          <p:cNvGrpSpPr/>
          <p:nvPr/>
        </p:nvGrpSpPr>
        <p:grpSpPr>
          <a:xfrm rot="-5400000">
            <a:off x="1004923" y="8671463"/>
            <a:ext cx="955485" cy="218188"/>
            <a:chOff x="0" y="0"/>
            <a:chExt cx="1273980" cy="290918"/>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0"/>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CDA63C"/>
              </a:solidFill>
            </p:spPr>
          </p:sp>
        </p:grpSp>
      </p:grpSp>
      <p:sp>
        <p:nvSpPr>
          <p:cNvPr name="TextBox 14" id="14"/>
          <p:cNvSpPr txBox="true"/>
          <p:nvPr/>
        </p:nvSpPr>
        <p:spPr>
          <a:xfrm rot="0">
            <a:off x="16541870" y="1085626"/>
            <a:ext cx="717430" cy="398150"/>
          </a:xfrm>
          <a:prstGeom prst="rect">
            <a:avLst/>
          </a:prstGeom>
        </p:spPr>
        <p:txBody>
          <a:bodyPr anchor="t" rtlCol="false" tIns="0" lIns="0" bIns="0" rIns="0">
            <a:spAutoFit/>
          </a:bodyPr>
          <a:lstStyle/>
          <a:p>
            <a:pPr algn="r">
              <a:lnSpc>
                <a:spcPts val="3080"/>
              </a:lnSpc>
            </a:pPr>
            <a:r>
              <a:rPr lang="en-US" sz="2800">
                <a:solidFill>
                  <a:srgbClr val="1A1B18"/>
                </a:solidFill>
                <a:latin typeface="Cormorant Garamond Bold"/>
              </a:rPr>
              <a:t>RT</a:t>
            </a:r>
          </a:p>
        </p:txBody>
      </p:sp>
      <p:sp>
        <p:nvSpPr>
          <p:cNvPr name="AutoShape 15" id="15"/>
          <p:cNvSpPr/>
          <p:nvPr/>
        </p:nvSpPr>
        <p:spPr>
          <a:xfrm rot="0">
            <a:off x="3537127" y="3874677"/>
            <a:ext cx="13577977" cy="31099"/>
          </a:xfrm>
          <a:prstGeom prst="rect">
            <a:avLst/>
          </a:prstGeom>
          <a:solidFill>
            <a:srgbClr val="CDA63C"/>
          </a:solidFill>
        </p:spPr>
      </p:sp>
      <p:sp>
        <p:nvSpPr>
          <p:cNvPr name="TextBox 16" id="16"/>
          <p:cNvSpPr txBox="true"/>
          <p:nvPr/>
        </p:nvSpPr>
        <p:spPr>
          <a:xfrm rot="0">
            <a:off x="3537127" y="4515377"/>
            <a:ext cx="13577977" cy="4663440"/>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1A1B18"/>
                </a:solidFill>
                <a:latin typeface="Overpass Light Bold"/>
              </a:rPr>
              <a:t>Berkolaborasi dengan Etika: </a:t>
            </a:r>
            <a:r>
              <a:rPr lang="en-US" sz="2400">
                <a:solidFill>
                  <a:srgbClr val="1A1B18"/>
                </a:solidFill>
                <a:latin typeface="Overpass Light"/>
              </a:rPr>
              <a:t>Kolaborasi dalam dunia IT melibatkan berbagi ide, pemikiran, dan bekerja bersama untuk mencapai tujuan bersama. Dalam hal ini, penting untuk berkolaborasi dengan etika, dengan fokus pada keterbukaan, kejujuran, dan penghormatan terhadap peran dan kontribusi </a:t>
            </a:r>
          </a:p>
          <a:p>
            <a:pPr marL="518162" indent="-259081" lvl="1">
              <a:lnSpc>
                <a:spcPts val="3360"/>
              </a:lnSpc>
              <a:buFont typeface="Arial"/>
              <a:buChar char="•"/>
            </a:pPr>
            <a:r>
              <a:rPr lang="en-US" sz="2400">
                <a:solidFill>
                  <a:srgbClr val="1A1B18"/>
                </a:solidFill>
                <a:latin typeface="Overpass Light Bold"/>
              </a:rPr>
              <a:t>Saling Mendukung:</a:t>
            </a:r>
            <a:r>
              <a:rPr lang="en-US" sz="2400">
                <a:solidFill>
                  <a:srgbClr val="1A1B18"/>
                </a:solidFill>
                <a:latin typeface="Overpass Light"/>
              </a:rPr>
              <a:t> Tim yang solid adalah yang saling mendukung. Mendukung kolega dalam tantangan, memberikan bantuan ketika diperlukan, dan menciptakan lingkungan di mana anggota tim merasa didukung adalah bagian integral dari prinsip kerja tim dan etika kerja. </a:t>
            </a:r>
          </a:p>
          <a:p>
            <a:pPr marL="518162" indent="-259081" lvl="1">
              <a:lnSpc>
                <a:spcPts val="3360"/>
              </a:lnSpc>
              <a:buFont typeface="Arial"/>
              <a:buChar char="•"/>
            </a:pPr>
            <a:r>
              <a:rPr lang="en-US" sz="2400">
                <a:solidFill>
                  <a:srgbClr val="1A1B18"/>
                </a:solidFill>
                <a:latin typeface="Overpass Light Bold"/>
              </a:rPr>
              <a:t>Berbagi Pengetahuan:</a:t>
            </a:r>
            <a:r>
              <a:rPr lang="en-US" sz="2400">
                <a:solidFill>
                  <a:srgbClr val="1A1B18"/>
                </a:solidFill>
                <a:latin typeface="Overpass Light"/>
              </a:rPr>
              <a:t> Dunia teknologi terus berkembang, dan berbagi pengetahuan adalah bagian dari tanggung jawab sebagai profesional IT. Berbagi pengetahuan tentang teknologi, metode terbaik, atau temuan penting dapat membantu seluruh tim berkembang dan mencapai tujuan lebih baik.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DAFsgq_55t0</dc:identifier>
  <dcterms:modified xsi:type="dcterms:W3CDTF">2011-08-01T06:04:30Z</dcterms:modified>
  <cp:revision>1</cp:revision>
  <dc:title>Presentasi Rapat Perusahaan Elegan Minimalis Putih, Hitam, dan Beige Samar</dc:title>
</cp:coreProperties>
</file>